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handoutMasterIdLst>
    <p:handoutMasterId r:id="rId31"/>
  </p:handoutMasterIdLst>
  <p:sldIdLst>
    <p:sldId id="256" r:id="rId3"/>
    <p:sldId id="914" r:id="rId4"/>
    <p:sldId id="257" r:id="rId5"/>
    <p:sldId id="258" r:id="rId6"/>
    <p:sldId id="922" r:id="rId7"/>
    <p:sldId id="923" r:id="rId8"/>
    <p:sldId id="924" r:id="rId9"/>
    <p:sldId id="915" r:id="rId10"/>
    <p:sldId id="264" r:id="rId11"/>
    <p:sldId id="919" r:id="rId12"/>
    <p:sldId id="920" r:id="rId13"/>
    <p:sldId id="2147375703" r:id="rId14"/>
    <p:sldId id="2147375705" r:id="rId15"/>
    <p:sldId id="2147375706" r:id="rId16"/>
    <p:sldId id="2147375707" r:id="rId17"/>
    <p:sldId id="2147375702" r:id="rId18"/>
    <p:sldId id="2147375710" r:id="rId19"/>
    <p:sldId id="2147375713" r:id="rId20"/>
    <p:sldId id="928" r:id="rId21"/>
    <p:sldId id="930" r:id="rId22"/>
    <p:sldId id="2147375714" r:id="rId23"/>
    <p:sldId id="2147375718" r:id="rId24"/>
    <p:sldId id="2147375715" r:id="rId25"/>
    <p:sldId id="331" r:id="rId26"/>
    <p:sldId id="936" r:id="rId27"/>
    <p:sldId id="918" r:id="rId28"/>
    <p:sldId id="399" r:id="rId29"/>
  </p:sldIdLst>
  <p:sldSz cx="9144000" cy="6858000" type="screen4x3"/>
  <p:notesSz cx="6735763" cy="9866313"/>
  <p:defaultTextStyle>
    <a:defPPr>
      <a:defRPr lang="da-DK"/>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ene friis andersen" initials="mfa" lastIdx="1" clrIdx="0"/>
  <p:cmAuthor id="2" name="Anne Sophie Houmøller Hensgen" initials="ASHH" lastIdx="9" clrIdx="1">
    <p:extLst>
      <p:ext uri="{19B8F6BF-5375-455C-9EA6-DF929625EA0E}">
        <p15:presenceInfo xmlns:p15="http://schemas.microsoft.com/office/powerpoint/2012/main" userId="S-1-5-21-2412913313-1480690540-2552650486-5149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00FF00"/>
    <a:srgbClr val="C2243B"/>
    <a:srgbClr val="CC0000"/>
    <a:srgbClr val="D62841"/>
    <a:srgbClr val="D32740"/>
    <a:srgbClr val="D72942"/>
    <a:srgbClr val="D72740"/>
    <a:srgbClr val="C9253C"/>
    <a:srgbClr val="C023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A2AF23-D887-4005-A2C0-D9ABCBE2785A}" v="7" dt="2024-08-08T08:43:56.058"/>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09" autoAdjust="0"/>
    <p:restoredTop sz="86426" autoAdjust="0"/>
  </p:normalViewPr>
  <p:slideViewPr>
    <p:cSldViewPr>
      <p:cViewPr varScale="1">
        <p:scale>
          <a:sx n="191" d="100"/>
          <a:sy n="191" d="100"/>
        </p:scale>
        <p:origin x="3976" y="208"/>
      </p:cViewPr>
      <p:guideLst>
        <p:guide orient="horz" pos="2160"/>
        <p:guide pos="2880"/>
      </p:guideLst>
    </p:cSldViewPr>
  </p:slideViewPr>
  <p:outlineViewPr>
    <p:cViewPr>
      <p:scale>
        <a:sx n="33" d="100"/>
        <a:sy n="33" d="100"/>
      </p:scale>
      <p:origin x="0" y="-27984"/>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ene Friis Andersen" userId="0586a2a0-875f-4f2c-97b7-5ab4abbd257c" providerId="ADAL" clId="{BEA2AF23-D887-4005-A2C0-D9ABCBE2785A}"/>
    <pc:docChg chg="undo custSel addSld delSld modSld">
      <pc:chgData name="Malene Friis Andersen" userId="0586a2a0-875f-4f2c-97b7-5ab4abbd257c" providerId="ADAL" clId="{BEA2AF23-D887-4005-A2C0-D9ABCBE2785A}" dt="2024-08-08T08:45:23.603" v="900" actId="20577"/>
      <pc:docMkLst>
        <pc:docMk/>
      </pc:docMkLst>
      <pc:sldChg chg="add">
        <pc:chgData name="Malene Friis Andersen" userId="0586a2a0-875f-4f2c-97b7-5ab4abbd257c" providerId="ADAL" clId="{BEA2AF23-D887-4005-A2C0-D9ABCBE2785A}" dt="2024-08-07T10:26:29.547" v="201"/>
        <pc:sldMkLst>
          <pc:docMk/>
          <pc:sldMk cId="4058281919" sldId="331"/>
        </pc:sldMkLst>
      </pc:sldChg>
      <pc:sldChg chg="add del">
        <pc:chgData name="Malene Friis Andersen" userId="0586a2a0-875f-4f2c-97b7-5ab4abbd257c" providerId="ADAL" clId="{BEA2AF23-D887-4005-A2C0-D9ABCBE2785A}" dt="2024-08-07T10:37:41.701" v="254" actId="47"/>
        <pc:sldMkLst>
          <pc:docMk/>
          <pc:sldMk cId="1616983035" sldId="711"/>
        </pc:sldMkLst>
      </pc:sldChg>
      <pc:sldChg chg="add del">
        <pc:chgData name="Malene Friis Andersen" userId="0586a2a0-875f-4f2c-97b7-5ab4abbd257c" providerId="ADAL" clId="{BEA2AF23-D887-4005-A2C0-D9ABCBE2785A}" dt="2024-08-07T10:37:40.821" v="253" actId="47"/>
        <pc:sldMkLst>
          <pc:docMk/>
          <pc:sldMk cId="4186098275" sldId="743"/>
        </pc:sldMkLst>
      </pc:sldChg>
      <pc:sldChg chg="add del">
        <pc:chgData name="Malene Friis Andersen" userId="0586a2a0-875f-4f2c-97b7-5ab4abbd257c" providerId="ADAL" clId="{BEA2AF23-D887-4005-A2C0-D9ABCBE2785A}" dt="2024-08-07T10:05:05.805" v="96" actId="2696"/>
        <pc:sldMkLst>
          <pc:docMk/>
          <pc:sldMk cId="1403960153" sldId="919"/>
        </pc:sldMkLst>
      </pc:sldChg>
      <pc:sldChg chg="modSp add mod">
        <pc:chgData name="Malene Friis Andersen" userId="0586a2a0-875f-4f2c-97b7-5ab4abbd257c" providerId="ADAL" clId="{BEA2AF23-D887-4005-A2C0-D9ABCBE2785A}" dt="2024-08-07T10:42:40.249" v="805" actId="20577"/>
        <pc:sldMkLst>
          <pc:docMk/>
          <pc:sldMk cId="1935455492" sldId="919"/>
        </pc:sldMkLst>
        <pc:spChg chg="mod">
          <ac:chgData name="Malene Friis Andersen" userId="0586a2a0-875f-4f2c-97b7-5ab4abbd257c" providerId="ADAL" clId="{BEA2AF23-D887-4005-A2C0-D9ABCBE2785A}" dt="2024-08-07T10:42:40.249" v="805" actId="20577"/>
          <ac:spMkLst>
            <pc:docMk/>
            <pc:sldMk cId="1935455492" sldId="919"/>
            <ac:spMk id="9" creationId="{B3CA52AD-CFFF-D52C-3B8C-BB66DADDF745}"/>
          </ac:spMkLst>
        </pc:spChg>
      </pc:sldChg>
      <pc:sldChg chg="add del">
        <pc:chgData name="Malene Friis Andersen" userId="0586a2a0-875f-4f2c-97b7-5ab4abbd257c" providerId="ADAL" clId="{BEA2AF23-D887-4005-A2C0-D9ABCBE2785A}" dt="2024-08-07T10:05:05.805" v="96" actId="2696"/>
        <pc:sldMkLst>
          <pc:docMk/>
          <pc:sldMk cId="3195156862" sldId="920"/>
        </pc:sldMkLst>
      </pc:sldChg>
      <pc:sldChg chg="add">
        <pc:chgData name="Malene Friis Andersen" userId="0586a2a0-875f-4f2c-97b7-5ab4abbd257c" providerId="ADAL" clId="{BEA2AF23-D887-4005-A2C0-D9ABCBE2785A}" dt="2024-08-07T10:05:25.007" v="97"/>
        <pc:sldMkLst>
          <pc:docMk/>
          <pc:sldMk cId="4185936672" sldId="920"/>
        </pc:sldMkLst>
      </pc:sldChg>
      <pc:sldChg chg="modSp mod">
        <pc:chgData name="Malene Friis Andersen" userId="0586a2a0-875f-4f2c-97b7-5ab4abbd257c" providerId="ADAL" clId="{BEA2AF23-D887-4005-A2C0-D9ABCBE2785A}" dt="2024-08-08T08:00:23.949" v="809" actId="20577"/>
        <pc:sldMkLst>
          <pc:docMk/>
          <pc:sldMk cId="205115635" sldId="922"/>
        </pc:sldMkLst>
        <pc:spChg chg="mod">
          <ac:chgData name="Malene Friis Andersen" userId="0586a2a0-875f-4f2c-97b7-5ab4abbd257c" providerId="ADAL" clId="{BEA2AF23-D887-4005-A2C0-D9ABCBE2785A}" dt="2024-08-08T08:00:23.949" v="809" actId="20577"/>
          <ac:spMkLst>
            <pc:docMk/>
            <pc:sldMk cId="205115635" sldId="922"/>
            <ac:spMk id="3" creationId="{929132CF-52AC-8CAF-8E03-D32A83B1A0E9}"/>
          </ac:spMkLst>
        </pc:spChg>
      </pc:sldChg>
      <pc:sldChg chg="modSp mod">
        <pc:chgData name="Malene Friis Andersen" userId="0586a2a0-875f-4f2c-97b7-5ab4abbd257c" providerId="ADAL" clId="{BEA2AF23-D887-4005-A2C0-D9ABCBE2785A}" dt="2024-08-07T10:41:39.888" v="684"/>
        <pc:sldMkLst>
          <pc:docMk/>
          <pc:sldMk cId="2368718079" sldId="923"/>
        </pc:sldMkLst>
        <pc:spChg chg="mod">
          <ac:chgData name="Malene Friis Andersen" userId="0586a2a0-875f-4f2c-97b7-5ab4abbd257c" providerId="ADAL" clId="{BEA2AF23-D887-4005-A2C0-D9ABCBE2785A}" dt="2024-08-07T10:41:39.888" v="684"/>
          <ac:spMkLst>
            <pc:docMk/>
            <pc:sldMk cId="2368718079" sldId="923"/>
            <ac:spMk id="2" creationId="{58FC344D-D6D3-DCD6-336B-096B24B8BE04}"/>
          </ac:spMkLst>
        </pc:spChg>
      </pc:sldChg>
      <pc:sldChg chg="modSp add mod">
        <pc:chgData name="Malene Friis Andersen" userId="0586a2a0-875f-4f2c-97b7-5ab4abbd257c" providerId="ADAL" clId="{BEA2AF23-D887-4005-A2C0-D9ABCBE2785A}" dt="2024-08-07T10:32:33.303" v="229" actId="20577"/>
        <pc:sldMkLst>
          <pc:docMk/>
          <pc:sldMk cId="3005030983" sldId="928"/>
        </pc:sldMkLst>
        <pc:spChg chg="mod">
          <ac:chgData name="Malene Friis Andersen" userId="0586a2a0-875f-4f2c-97b7-5ab4abbd257c" providerId="ADAL" clId="{BEA2AF23-D887-4005-A2C0-D9ABCBE2785A}" dt="2024-08-07T10:32:33.303" v="229" actId="20577"/>
          <ac:spMkLst>
            <pc:docMk/>
            <pc:sldMk cId="3005030983" sldId="928"/>
            <ac:spMk id="2" creationId="{58FC344D-D6D3-DCD6-336B-096B24B8BE04}"/>
          </ac:spMkLst>
        </pc:spChg>
      </pc:sldChg>
      <pc:sldChg chg="addSp delSp modSp add del mod">
        <pc:chgData name="Malene Friis Andersen" userId="0586a2a0-875f-4f2c-97b7-5ab4abbd257c" providerId="ADAL" clId="{BEA2AF23-D887-4005-A2C0-D9ABCBE2785A}" dt="2024-08-07T10:35:43.337" v="244" actId="20577"/>
        <pc:sldMkLst>
          <pc:docMk/>
          <pc:sldMk cId="4183668946" sldId="930"/>
        </pc:sldMkLst>
        <pc:spChg chg="mod">
          <ac:chgData name="Malene Friis Andersen" userId="0586a2a0-875f-4f2c-97b7-5ab4abbd257c" providerId="ADAL" clId="{BEA2AF23-D887-4005-A2C0-D9ABCBE2785A}" dt="2024-08-07T10:35:43.337" v="244" actId="20577"/>
          <ac:spMkLst>
            <pc:docMk/>
            <pc:sldMk cId="4183668946" sldId="930"/>
            <ac:spMk id="3" creationId="{DE24EA2C-E74C-6038-7625-6D0BCC936DB5}"/>
          </ac:spMkLst>
        </pc:spChg>
        <pc:spChg chg="add del">
          <ac:chgData name="Malene Friis Andersen" userId="0586a2a0-875f-4f2c-97b7-5ab4abbd257c" providerId="ADAL" clId="{BEA2AF23-D887-4005-A2C0-D9ABCBE2785A}" dt="2024-08-07T10:01:14.716" v="66" actId="22"/>
          <ac:spMkLst>
            <pc:docMk/>
            <pc:sldMk cId="4183668946" sldId="930"/>
            <ac:spMk id="5" creationId="{4D9DBEEB-CAE3-8DD1-0B1E-532033402374}"/>
          </ac:spMkLst>
        </pc:spChg>
      </pc:sldChg>
      <pc:sldChg chg="modSp add mod">
        <pc:chgData name="Malene Friis Andersen" userId="0586a2a0-875f-4f2c-97b7-5ab4abbd257c" providerId="ADAL" clId="{BEA2AF23-D887-4005-A2C0-D9ABCBE2785A}" dt="2024-08-08T08:45:23.603" v="900" actId="20577"/>
        <pc:sldMkLst>
          <pc:docMk/>
          <pc:sldMk cId="218628690" sldId="936"/>
        </pc:sldMkLst>
        <pc:spChg chg="mod">
          <ac:chgData name="Malene Friis Andersen" userId="0586a2a0-875f-4f2c-97b7-5ab4abbd257c" providerId="ADAL" clId="{BEA2AF23-D887-4005-A2C0-D9ABCBE2785A}" dt="2024-08-07T10:40:11.327" v="638" actId="20577"/>
          <ac:spMkLst>
            <pc:docMk/>
            <pc:sldMk cId="218628690" sldId="936"/>
            <ac:spMk id="7" creationId="{ADC96041-E60B-223A-C777-A8080B3C9609}"/>
          </ac:spMkLst>
        </pc:spChg>
        <pc:spChg chg="mod">
          <ac:chgData name="Malene Friis Andersen" userId="0586a2a0-875f-4f2c-97b7-5ab4abbd257c" providerId="ADAL" clId="{BEA2AF23-D887-4005-A2C0-D9ABCBE2785A}" dt="2024-08-08T08:45:23.603" v="900" actId="20577"/>
          <ac:spMkLst>
            <pc:docMk/>
            <pc:sldMk cId="218628690" sldId="936"/>
            <ac:spMk id="8" creationId="{60F9036C-6519-CA66-4A07-FB5971B94008}"/>
          </ac:spMkLst>
        </pc:spChg>
      </pc:sldChg>
      <pc:sldChg chg="add">
        <pc:chgData name="Malene Friis Andersen" userId="0586a2a0-875f-4f2c-97b7-5ab4abbd257c" providerId="ADAL" clId="{BEA2AF23-D887-4005-A2C0-D9ABCBE2785A}" dt="2024-08-07T10:30:59.155" v="226"/>
        <pc:sldMkLst>
          <pc:docMk/>
          <pc:sldMk cId="3836497374" sldId="2147375702"/>
        </pc:sldMkLst>
      </pc:sldChg>
      <pc:sldChg chg="del">
        <pc:chgData name="Malene Friis Andersen" userId="0586a2a0-875f-4f2c-97b7-5ab4abbd257c" providerId="ADAL" clId="{BEA2AF23-D887-4005-A2C0-D9ABCBE2785A}" dt="2024-08-07T10:01:00.840" v="63" actId="47"/>
        <pc:sldMkLst>
          <pc:docMk/>
          <pc:sldMk cId="1764135198" sldId="2147375708"/>
        </pc:sldMkLst>
      </pc:sldChg>
      <pc:sldChg chg="del">
        <pc:chgData name="Malene Friis Andersen" userId="0586a2a0-875f-4f2c-97b7-5ab4abbd257c" providerId="ADAL" clId="{BEA2AF23-D887-4005-A2C0-D9ABCBE2785A}" dt="2024-08-07T10:01:04.028" v="64" actId="47"/>
        <pc:sldMkLst>
          <pc:docMk/>
          <pc:sldMk cId="3189900005" sldId="2147375709"/>
        </pc:sldMkLst>
      </pc:sldChg>
      <pc:sldChg chg="modSp new del mod">
        <pc:chgData name="Malene Friis Andersen" userId="0586a2a0-875f-4f2c-97b7-5ab4abbd257c" providerId="ADAL" clId="{BEA2AF23-D887-4005-A2C0-D9ABCBE2785A}" dt="2024-08-07T10:40:14.755" v="639" actId="47"/>
        <pc:sldMkLst>
          <pc:docMk/>
          <pc:sldMk cId="440133634" sldId="2147375711"/>
        </pc:sldMkLst>
        <pc:spChg chg="mod">
          <ac:chgData name="Malene Friis Andersen" userId="0586a2a0-875f-4f2c-97b7-5ab4abbd257c" providerId="ADAL" clId="{BEA2AF23-D887-4005-A2C0-D9ABCBE2785A}" dt="2024-08-07T10:01:21.970" v="68"/>
          <ac:spMkLst>
            <pc:docMk/>
            <pc:sldMk cId="440133634" sldId="2147375711"/>
            <ac:spMk id="3" creationId="{8E91F1DE-EC4A-F8DC-9551-7F9827FCF952}"/>
          </ac:spMkLst>
        </pc:spChg>
      </pc:sldChg>
      <pc:sldChg chg="modSp new del mod">
        <pc:chgData name="Malene Friis Andersen" userId="0586a2a0-875f-4f2c-97b7-5ab4abbd257c" providerId="ADAL" clId="{BEA2AF23-D887-4005-A2C0-D9ABCBE2785A}" dt="2024-08-07T10:38:04.241" v="255" actId="47"/>
        <pc:sldMkLst>
          <pc:docMk/>
          <pc:sldMk cId="455462948" sldId="2147375712"/>
        </pc:sldMkLst>
        <pc:spChg chg="mod">
          <ac:chgData name="Malene Friis Andersen" userId="0586a2a0-875f-4f2c-97b7-5ab4abbd257c" providerId="ADAL" clId="{BEA2AF23-D887-4005-A2C0-D9ABCBE2785A}" dt="2024-08-07T10:01:32.044" v="94" actId="20577"/>
          <ac:spMkLst>
            <pc:docMk/>
            <pc:sldMk cId="455462948" sldId="2147375712"/>
            <ac:spMk id="2" creationId="{8AB744EC-205D-9297-1C42-A94AEE5593C6}"/>
          </ac:spMkLst>
        </pc:spChg>
      </pc:sldChg>
      <pc:sldChg chg="modSp add mod">
        <pc:chgData name="Malene Friis Andersen" userId="0586a2a0-875f-4f2c-97b7-5ab4abbd257c" providerId="ADAL" clId="{BEA2AF23-D887-4005-A2C0-D9ABCBE2785A}" dt="2024-08-07T10:28:40.585" v="223" actId="1035"/>
        <pc:sldMkLst>
          <pc:docMk/>
          <pc:sldMk cId="1662947984" sldId="2147375713"/>
        </pc:sldMkLst>
        <pc:spChg chg="mod">
          <ac:chgData name="Malene Friis Andersen" userId="0586a2a0-875f-4f2c-97b7-5ab4abbd257c" providerId="ADAL" clId="{BEA2AF23-D887-4005-A2C0-D9ABCBE2785A}" dt="2024-08-07T10:28:13.653" v="210" actId="20577"/>
          <ac:spMkLst>
            <pc:docMk/>
            <pc:sldMk cId="1662947984" sldId="2147375713"/>
            <ac:spMk id="9" creationId="{00000000-0000-0000-0000-000000000000}"/>
          </ac:spMkLst>
        </pc:spChg>
        <pc:spChg chg="mod">
          <ac:chgData name="Malene Friis Andersen" userId="0586a2a0-875f-4f2c-97b7-5ab4abbd257c" providerId="ADAL" clId="{BEA2AF23-D887-4005-A2C0-D9ABCBE2785A}" dt="2024-08-07T10:28:40.585" v="223" actId="1035"/>
          <ac:spMkLst>
            <pc:docMk/>
            <pc:sldMk cId="1662947984" sldId="2147375713"/>
            <ac:spMk id="10" creationId="{79BCC60F-9695-41FF-AB05-443868D493B0}"/>
          </ac:spMkLst>
        </pc:spChg>
      </pc:sldChg>
      <pc:sldChg chg="addSp delSp modSp add mod">
        <pc:chgData name="Malene Friis Andersen" userId="0586a2a0-875f-4f2c-97b7-5ab4abbd257c" providerId="ADAL" clId="{BEA2AF23-D887-4005-A2C0-D9ABCBE2785A}" dt="2024-08-08T08:44:04.925" v="896" actId="1036"/>
        <pc:sldMkLst>
          <pc:docMk/>
          <pc:sldMk cId="221581795" sldId="2147375714"/>
        </pc:sldMkLst>
        <pc:spChg chg="add mod">
          <ac:chgData name="Malene Friis Andersen" userId="0586a2a0-875f-4f2c-97b7-5ab4abbd257c" providerId="ADAL" clId="{BEA2AF23-D887-4005-A2C0-D9ABCBE2785A}" dt="2024-08-08T08:44:04.925" v="896" actId="1036"/>
          <ac:spMkLst>
            <pc:docMk/>
            <pc:sldMk cId="221581795" sldId="2147375714"/>
            <ac:spMk id="4" creationId="{52601D90-47EC-3ECB-8896-84E29E2660F1}"/>
          </ac:spMkLst>
        </pc:spChg>
        <pc:spChg chg="del">
          <ac:chgData name="Malene Friis Andersen" userId="0586a2a0-875f-4f2c-97b7-5ab4abbd257c" providerId="ADAL" clId="{BEA2AF23-D887-4005-A2C0-D9ABCBE2785A}" dt="2024-08-07T10:29:46.022" v="225" actId="478"/>
          <ac:spMkLst>
            <pc:docMk/>
            <pc:sldMk cId="221581795" sldId="2147375714"/>
            <ac:spMk id="7" creationId="{207AF34C-5A25-8CA8-89D8-F2F4C18FB331}"/>
          </ac:spMkLst>
        </pc:spChg>
        <pc:spChg chg="add">
          <ac:chgData name="Malene Friis Andersen" userId="0586a2a0-875f-4f2c-97b7-5ab4abbd257c" providerId="ADAL" clId="{BEA2AF23-D887-4005-A2C0-D9ABCBE2785A}" dt="2024-08-07T10:35:53.821" v="249" actId="26606"/>
          <ac:spMkLst>
            <pc:docMk/>
            <pc:sldMk cId="221581795" sldId="2147375714"/>
            <ac:spMk id="8" creationId="{112E6F5A-11F3-6C7C-3F30-7483A5556A22}"/>
          </ac:spMkLst>
        </pc:spChg>
        <pc:picChg chg="add mod">
          <ac:chgData name="Malene Friis Andersen" userId="0586a2a0-875f-4f2c-97b7-5ab4abbd257c" providerId="ADAL" clId="{BEA2AF23-D887-4005-A2C0-D9ABCBE2785A}" dt="2024-08-07T10:35:53.821" v="249" actId="26606"/>
          <ac:picMkLst>
            <pc:docMk/>
            <pc:sldMk cId="221581795" sldId="2147375714"/>
            <ac:picMk id="3" creationId="{40A737AF-3FA7-6039-88C7-C4E778FCF8F8}"/>
          </ac:picMkLst>
        </pc:picChg>
        <pc:picChg chg="del">
          <ac:chgData name="Malene Friis Andersen" userId="0586a2a0-875f-4f2c-97b7-5ab4abbd257c" providerId="ADAL" clId="{BEA2AF23-D887-4005-A2C0-D9ABCBE2785A}" dt="2024-08-07T10:29:43.135" v="224" actId="478"/>
          <ac:picMkLst>
            <pc:docMk/>
            <pc:sldMk cId="221581795" sldId="2147375714"/>
            <ac:picMk id="5" creationId="{FC2475D2-68E9-7413-2B17-292C4DA3FD5D}"/>
          </ac:picMkLst>
        </pc:picChg>
      </pc:sldChg>
      <pc:sldChg chg="add">
        <pc:chgData name="Malene Friis Andersen" userId="0586a2a0-875f-4f2c-97b7-5ab4abbd257c" providerId="ADAL" clId="{BEA2AF23-D887-4005-A2C0-D9ABCBE2785A}" dt="2024-08-07T10:26:29.547" v="201"/>
        <pc:sldMkLst>
          <pc:docMk/>
          <pc:sldMk cId="2522839568" sldId="2147375715"/>
        </pc:sldMkLst>
      </pc:sldChg>
      <pc:sldChg chg="add del">
        <pc:chgData name="Malene Friis Andersen" userId="0586a2a0-875f-4f2c-97b7-5ab4abbd257c" providerId="ADAL" clId="{BEA2AF23-D887-4005-A2C0-D9ABCBE2785A}" dt="2024-08-07T10:40:18.367" v="640" actId="47"/>
        <pc:sldMkLst>
          <pc:docMk/>
          <pc:sldMk cId="502644694" sldId="2147375716"/>
        </pc:sldMkLst>
      </pc:sldChg>
      <pc:sldChg chg="add del">
        <pc:chgData name="Malene Friis Andersen" userId="0586a2a0-875f-4f2c-97b7-5ab4abbd257c" providerId="ADAL" clId="{BEA2AF23-D887-4005-A2C0-D9ABCBE2785A}" dt="2024-08-07T10:38:29.651" v="256" actId="47"/>
        <pc:sldMkLst>
          <pc:docMk/>
          <pc:sldMk cId="864705662" sldId="2147375717"/>
        </pc:sldMkLst>
      </pc:sldChg>
      <pc:sldChg chg="addSp delSp modSp new mod">
        <pc:chgData name="Malene Friis Andersen" userId="0586a2a0-875f-4f2c-97b7-5ab4abbd257c" providerId="ADAL" clId="{BEA2AF23-D887-4005-A2C0-D9ABCBE2785A}" dt="2024-08-08T08:43:59.370" v="893" actId="1036"/>
        <pc:sldMkLst>
          <pc:docMk/>
          <pc:sldMk cId="1686297836" sldId="2147375718"/>
        </pc:sldMkLst>
        <pc:spChg chg="add mod">
          <ac:chgData name="Malene Friis Andersen" userId="0586a2a0-875f-4f2c-97b7-5ab4abbd257c" providerId="ADAL" clId="{BEA2AF23-D887-4005-A2C0-D9ABCBE2785A}" dt="2024-08-08T08:43:59.370" v="893" actId="1036"/>
          <ac:spMkLst>
            <pc:docMk/>
            <pc:sldMk cId="1686297836" sldId="2147375718"/>
            <ac:spMk id="2" creationId="{14058D21-620A-7024-11CA-1576F6280090}"/>
          </ac:spMkLst>
        </pc:spChg>
        <pc:spChg chg="del">
          <ac:chgData name="Malene Friis Andersen" userId="0586a2a0-875f-4f2c-97b7-5ab4abbd257c" providerId="ADAL" clId="{BEA2AF23-D887-4005-A2C0-D9ABCBE2785A}" dt="2024-08-07T10:37:19.631" v="252" actId="26606"/>
          <ac:spMkLst>
            <pc:docMk/>
            <pc:sldMk cId="1686297836" sldId="2147375718"/>
            <ac:spMk id="2" creationId="{44258124-7939-2584-9C72-C933D40D6FFF}"/>
          </ac:spMkLst>
        </pc:spChg>
        <pc:spChg chg="del">
          <ac:chgData name="Malene Friis Andersen" userId="0586a2a0-875f-4f2c-97b7-5ab4abbd257c" providerId="ADAL" clId="{BEA2AF23-D887-4005-A2C0-D9ABCBE2785A}" dt="2024-08-07T10:37:19.631" v="252" actId="26606"/>
          <ac:spMkLst>
            <pc:docMk/>
            <pc:sldMk cId="1686297836" sldId="2147375718"/>
            <ac:spMk id="3" creationId="{63240B0A-3CAD-252C-1FAE-B97036D31493}"/>
          </ac:spMkLst>
        </pc:spChg>
        <pc:picChg chg="add mod">
          <ac:chgData name="Malene Friis Andersen" userId="0586a2a0-875f-4f2c-97b7-5ab4abbd257c" providerId="ADAL" clId="{BEA2AF23-D887-4005-A2C0-D9ABCBE2785A}" dt="2024-08-08T08:43:52.834" v="888" actId="1038"/>
          <ac:picMkLst>
            <pc:docMk/>
            <pc:sldMk cId="1686297836" sldId="2147375718"/>
            <ac:picMk id="5" creationId="{17BAF706-1EFA-9E11-732D-41D1AC60FE8B}"/>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'Ark1'!$B$1</c:f>
              <c:strCache>
                <c:ptCount val="1"/>
                <c:pt idx="0">
                  <c:v>Kolonne1</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'Ark1'!$A$2:$A$5</c:f>
              <c:strCache>
                <c:ptCount val="4"/>
                <c:pt idx="0">
                  <c:v>Indflydelsespoint 0-50 (sammenligningsgruppe)</c:v>
                </c:pt>
                <c:pt idx="1">
                  <c:v>Indflydelsespoint 51-63</c:v>
                </c:pt>
                <c:pt idx="2">
                  <c:v>Indflydelsespoint 64-75</c:v>
                </c:pt>
                <c:pt idx="3">
                  <c:v>Indflydelsespoint 76-100</c:v>
                </c:pt>
              </c:strCache>
            </c:strRef>
          </c:cat>
          <c:val>
            <c:numRef>
              <c:f>'Ark1'!$B$2:$B$5</c:f>
              <c:numCache>
                <c:formatCode>General</c:formatCode>
                <c:ptCount val="4"/>
              </c:numCache>
            </c:numRef>
          </c:val>
          <c:extLst>
            <c:ext xmlns:c16="http://schemas.microsoft.com/office/drawing/2014/chart" uri="{C3380CC4-5D6E-409C-BE32-E72D297353CC}">
              <c16:uniqueId val="{00000000-15A6-4E9B-8647-2389E9EB083F}"/>
            </c:ext>
          </c:extLst>
        </c:ser>
        <c:ser>
          <c:idx val="1"/>
          <c:order val="1"/>
          <c:tx>
            <c:strRef>
              <c:f>'Ark1'!$C$1</c:f>
              <c:strCache>
                <c:ptCount val="1"/>
                <c:pt idx="0">
                  <c:v>Kan du udføre arbejdet i en kvalitet, du er tilfreds med?</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'Ark1'!$A$2:$A$5</c:f>
              <c:strCache>
                <c:ptCount val="4"/>
                <c:pt idx="0">
                  <c:v>Indflydelsespoint 0-50 (sammenligningsgruppe)</c:v>
                </c:pt>
                <c:pt idx="1">
                  <c:v>Indflydelsespoint 51-63</c:v>
                </c:pt>
                <c:pt idx="2">
                  <c:v>Indflydelsespoint 64-75</c:v>
                </c:pt>
                <c:pt idx="3">
                  <c:v>Indflydelsespoint 76-100</c:v>
                </c:pt>
              </c:strCache>
            </c:strRef>
          </c:cat>
          <c:val>
            <c:numRef>
              <c:f>'Ark1'!$C$2:$C$5</c:f>
              <c:numCache>
                <c:formatCode>General</c:formatCode>
                <c:ptCount val="4"/>
                <c:pt idx="0">
                  <c:v>1</c:v>
                </c:pt>
                <c:pt idx="1">
                  <c:v>1.52</c:v>
                </c:pt>
                <c:pt idx="2">
                  <c:v>1.91</c:v>
                </c:pt>
                <c:pt idx="3">
                  <c:v>2.46</c:v>
                </c:pt>
              </c:numCache>
            </c:numRef>
          </c:val>
          <c:extLst>
            <c:ext xmlns:c16="http://schemas.microsoft.com/office/drawing/2014/chart" uri="{C3380CC4-5D6E-409C-BE32-E72D297353CC}">
              <c16:uniqueId val="{00000001-15A6-4E9B-8647-2389E9EB083F}"/>
            </c:ext>
          </c:extLst>
        </c:ser>
        <c:dLbls>
          <c:dLblPos val="outEnd"/>
          <c:showLegendKey val="0"/>
          <c:showVal val="1"/>
          <c:showCatName val="0"/>
          <c:showSerName val="0"/>
          <c:showPercent val="0"/>
          <c:showBubbleSize val="0"/>
        </c:dLbls>
        <c:gapWidth val="100"/>
        <c:overlap val="-24"/>
        <c:axId val="520201768"/>
        <c:axId val="520202096"/>
      </c:barChart>
      <c:catAx>
        <c:axId val="52020176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DK"/>
          </a:p>
        </c:txPr>
        <c:crossAx val="520202096"/>
        <c:crossesAt val="0.1"/>
        <c:auto val="1"/>
        <c:lblAlgn val="ctr"/>
        <c:lblOffset val="100"/>
        <c:noMultiLvlLbl val="0"/>
      </c:catAx>
      <c:valAx>
        <c:axId val="520202096"/>
        <c:scaling>
          <c:orientation val="minMax"/>
          <c:max val="3"/>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da-DK"/>
                  <a:t>Relativ Sandsynlighed</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DK"/>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DK"/>
          </a:p>
        </c:txPr>
        <c:crossAx val="520201768"/>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DK"/>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DK"/>
        </a:p>
      </c:txPr>
    </c:legend>
    <c:plotVisOnly val="1"/>
    <c:dispBlanksAs val="gap"/>
    <c:showDLblsOverMax val="0"/>
  </c:chart>
  <c:spPr>
    <a:noFill/>
    <a:ln>
      <a:noFill/>
    </a:ln>
    <a:effectLst/>
  </c:spPr>
  <c:txPr>
    <a:bodyPr/>
    <a:lstStyle/>
    <a:p>
      <a:pPr>
        <a:defRPr/>
      </a:pPr>
      <a:endParaRPr lang="en-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18831" cy="493316"/>
          </a:xfrm>
          <a:prstGeom prst="rect">
            <a:avLst/>
          </a:prstGeom>
        </p:spPr>
        <p:txBody>
          <a:bodyPr vert="horz" lIns="90626" tIns="45313" rIns="90626" bIns="45313" rtlCol="0"/>
          <a:lstStyle>
            <a:lvl1pPr algn="l">
              <a:defRPr sz="1200"/>
            </a:lvl1pPr>
          </a:lstStyle>
          <a:p>
            <a:endParaRPr lang="da-DK"/>
          </a:p>
        </p:txBody>
      </p:sp>
      <p:sp>
        <p:nvSpPr>
          <p:cNvPr id="3" name="Pladsholder til dato 2"/>
          <p:cNvSpPr>
            <a:spLocks noGrp="1"/>
          </p:cNvSpPr>
          <p:nvPr>
            <p:ph type="dt" sz="quarter" idx="1"/>
          </p:nvPr>
        </p:nvSpPr>
        <p:spPr>
          <a:xfrm>
            <a:off x="3815374" y="0"/>
            <a:ext cx="2918831" cy="493316"/>
          </a:xfrm>
          <a:prstGeom prst="rect">
            <a:avLst/>
          </a:prstGeom>
        </p:spPr>
        <p:txBody>
          <a:bodyPr vert="horz" lIns="90626" tIns="45313" rIns="90626" bIns="45313" rtlCol="0"/>
          <a:lstStyle>
            <a:lvl1pPr algn="r">
              <a:defRPr sz="1200"/>
            </a:lvl1pPr>
          </a:lstStyle>
          <a:p>
            <a:fld id="{E5E40808-FE6F-4978-84EE-D1A1572B39DB}" type="datetimeFigureOut">
              <a:rPr lang="da-DK" smtClean="0"/>
              <a:pPr/>
              <a:t>27.08.2024</a:t>
            </a:fld>
            <a:endParaRPr lang="da-DK"/>
          </a:p>
        </p:txBody>
      </p:sp>
      <p:sp>
        <p:nvSpPr>
          <p:cNvPr id="4" name="Pladsholder til sidefod 3"/>
          <p:cNvSpPr>
            <a:spLocks noGrp="1"/>
          </p:cNvSpPr>
          <p:nvPr>
            <p:ph type="ftr" sz="quarter" idx="2"/>
          </p:nvPr>
        </p:nvSpPr>
        <p:spPr>
          <a:xfrm>
            <a:off x="0" y="9371285"/>
            <a:ext cx="2918831" cy="493316"/>
          </a:xfrm>
          <a:prstGeom prst="rect">
            <a:avLst/>
          </a:prstGeom>
        </p:spPr>
        <p:txBody>
          <a:bodyPr vert="horz" lIns="90626" tIns="45313" rIns="90626" bIns="45313" rtlCol="0" anchor="b"/>
          <a:lstStyle>
            <a:lvl1pPr algn="l">
              <a:defRPr sz="1200"/>
            </a:lvl1pPr>
          </a:lstStyle>
          <a:p>
            <a:endParaRPr lang="da-DK"/>
          </a:p>
        </p:txBody>
      </p:sp>
      <p:sp>
        <p:nvSpPr>
          <p:cNvPr id="5" name="Pladsholder til diasnummer 4"/>
          <p:cNvSpPr>
            <a:spLocks noGrp="1"/>
          </p:cNvSpPr>
          <p:nvPr>
            <p:ph type="sldNum" sz="quarter" idx="3"/>
          </p:nvPr>
        </p:nvSpPr>
        <p:spPr>
          <a:xfrm>
            <a:off x="3815374" y="9371285"/>
            <a:ext cx="2918831" cy="493316"/>
          </a:xfrm>
          <a:prstGeom prst="rect">
            <a:avLst/>
          </a:prstGeom>
        </p:spPr>
        <p:txBody>
          <a:bodyPr vert="horz" lIns="90626" tIns="45313" rIns="90626" bIns="45313" rtlCol="0" anchor="b"/>
          <a:lstStyle>
            <a:lvl1pPr algn="r">
              <a:defRPr sz="1200"/>
            </a:lvl1pPr>
          </a:lstStyle>
          <a:p>
            <a:fld id="{98FC1DC1-9862-4054-AB93-C7F23F3A0FB3}" type="slidenum">
              <a:rPr lang="da-DK" smtClean="0"/>
              <a:pPr/>
              <a:t>‹#›</a:t>
            </a:fld>
            <a:endParaRPr lang="da-DK"/>
          </a:p>
        </p:txBody>
      </p:sp>
    </p:spTree>
    <p:extLst>
      <p:ext uri="{BB962C8B-B14F-4D97-AF65-F5344CB8AC3E}">
        <p14:creationId xmlns:p14="http://schemas.microsoft.com/office/powerpoint/2010/main" val="4261752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18831" cy="493316"/>
          </a:xfrm>
          <a:prstGeom prst="rect">
            <a:avLst/>
          </a:prstGeom>
        </p:spPr>
        <p:txBody>
          <a:bodyPr vert="horz" lIns="90626" tIns="45313" rIns="90626" bIns="45313" rtlCol="0"/>
          <a:lstStyle>
            <a:lvl1pPr algn="l">
              <a:defRPr sz="1200"/>
            </a:lvl1pPr>
          </a:lstStyle>
          <a:p>
            <a:endParaRPr lang="da-DK"/>
          </a:p>
        </p:txBody>
      </p:sp>
      <p:sp>
        <p:nvSpPr>
          <p:cNvPr id="3" name="Pladsholder til dato 2"/>
          <p:cNvSpPr>
            <a:spLocks noGrp="1"/>
          </p:cNvSpPr>
          <p:nvPr>
            <p:ph type="dt" idx="1"/>
          </p:nvPr>
        </p:nvSpPr>
        <p:spPr>
          <a:xfrm>
            <a:off x="3815374" y="0"/>
            <a:ext cx="2918831" cy="493316"/>
          </a:xfrm>
          <a:prstGeom prst="rect">
            <a:avLst/>
          </a:prstGeom>
        </p:spPr>
        <p:txBody>
          <a:bodyPr vert="horz" lIns="90626" tIns="45313" rIns="90626" bIns="45313" rtlCol="0"/>
          <a:lstStyle>
            <a:lvl1pPr algn="r">
              <a:defRPr sz="1200"/>
            </a:lvl1pPr>
          </a:lstStyle>
          <a:p>
            <a:fld id="{7113E42A-9DBE-47DC-ADAC-15A0BDD04F1E}" type="datetimeFigureOut">
              <a:rPr lang="da-DK" smtClean="0"/>
              <a:pPr/>
              <a:t>27.08.2024</a:t>
            </a:fld>
            <a:endParaRPr lang="da-DK"/>
          </a:p>
        </p:txBody>
      </p:sp>
      <p:sp>
        <p:nvSpPr>
          <p:cNvPr id="4" name="Pladsholder til diasbillede 3"/>
          <p:cNvSpPr>
            <a:spLocks noGrp="1" noRot="1" noChangeAspect="1"/>
          </p:cNvSpPr>
          <p:nvPr>
            <p:ph type="sldImg" idx="2"/>
          </p:nvPr>
        </p:nvSpPr>
        <p:spPr>
          <a:xfrm>
            <a:off x="901700" y="739775"/>
            <a:ext cx="4933950" cy="3700463"/>
          </a:xfrm>
          <a:prstGeom prst="rect">
            <a:avLst/>
          </a:prstGeom>
          <a:noFill/>
          <a:ln w="12700">
            <a:solidFill>
              <a:prstClr val="black"/>
            </a:solidFill>
          </a:ln>
        </p:spPr>
        <p:txBody>
          <a:bodyPr vert="horz" lIns="90626" tIns="45313" rIns="90626" bIns="45313" rtlCol="0" anchor="ctr"/>
          <a:lstStyle/>
          <a:p>
            <a:endParaRPr lang="da-DK"/>
          </a:p>
        </p:txBody>
      </p:sp>
      <p:sp>
        <p:nvSpPr>
          <p:cNvPr id="5" name="Pladsholder til noter 4"/>
          <p:cNvSpPr>
            <a:spLocks noGrp="1"/>
          </p:cNvSpPr>
          <p:nvPr>
            <p:ph type="body" sz="quarter" idx="3"/>
          </p:nvPr>
        </p:nvSpPr>
        <p:spPr>
          <a:xfrm>
            <a:off x="673577" y="4686500"/>
            <a:ext cx="5388610" cy="4439841"/>
          </a:xfrm>
          <a:prstGeom prst="rect">
            <a:avLst/>
          </a:prstGeom>
        </p:spPr>
        <p:txBody>
          <a:bodyPr vert="horz" lIns="90626" tIns="45313" rIns="90626" bIns="45313"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371285"/>
            <a:ext cx="2918831" cy="493316"/>
          </a:xfrm>
          <a:prstGeom prst="rect">
            <a:avLst/>
          </a:prstGeom>
        </p:spPr>
        <p:txBody>
          <a:bodyPr vert="horz" lIns="90626" tIns="45313" rIns="90626" bIns="45313" rtlCol="0" anchor="b"/>
          <a:lstStyle>
            <a:lvl1pPr algn="l">
              <a:defRPr sz="1200"/>
            </a:lvl1pPr>
          </a:lstStyle>
          <a:p>
            <a:endParaRPr lang="da-DK"/>
          </a:p>
        </p:txBody>
      </p:sp>
      <p:sp>
        <p:nvSpPr>
          <p:cNvPr id="7" name="Pladsholder til diasnummer 6"/>
          <p:cNvSpPr>
            <a:spLocks noGrp="1"/>
          </p:cNvSpPr>
          <p:nvPr>
            <p:ph type="sldNum" sz="quarter" idx="5"/>
          </p:nvPr>
        </p:nvSpPr>
        <p:spPr>
          <a:xfrm>
            <a:off x="3815374" y="9371285"/>
            <a:ext cx="2918831" cy="493316"/>
          </a:xfrm>
          <a:prstGeom prst="rect">
            <a:avLst/>
          </a:prstGeom>
        </p:spPr>
        <p:txBody>
          <a:bodyPr vert="horz" lIns="90626" tIns="45313" rIns="90626" bIns="45313" rtlCol="0" anchor="b"/>
          <a:lstStyle>
            <a:lvl1pPr algn="r">
              <a:defRPr sz="1200"/>
            </a:lvl1pPr>
          </a:lstStyle>
          <a:p>
            <a:fld id="{16448423-8B8B-4B7B-B5A2-C51E4F6962B1}" type="slidenum">
              <a:rPr lang="da-DK" smtClean="0"/>
              <a:pPr/>
              <a:t>‹#›</a:t>
            </a:fld>
            <a:endParaRPr lang="da-DK"/>
          </a:p>
        </p:txBody>
      </p:sp>
    </p:spTree>
    <p:extLst>
      <p:ext uri="{BB962C8B-B14F-4D97-AF65-F5344CB8AC3E}">
        <p14:creationId xmlns:p14="http://schemas.microsoft.com/office/powerpoint/2010/main" val="2690268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16448423-8B8B-4B7B-B5A2-C51E4F6962B1}" type="slidenum">
              <a:rPr lang="da-DK" smtClean="0"/>
              <a:pPr/>
              <a:t>2</a:t>
            </a:fld>
            <a:endParaRPr lang="da-DK"/>
          </a:p>
        </p:txBody>
      </p:sp>
    </p:spTree>
    <p:extLst>
      <p:ext uri="{BB962C8B-B14F-4D97-AF65-F5344CB8AC3E}">
        <p14:creationId xmlns:p14="http://schemas.microsoft.com/office/powerpoint/2010/main" val="1297549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46AB194-0BBA-4CE6-9E75-F52CE86CC26B}" type="slidenum">
              <a:rPr lang="da-DK" smtClean="0"/>
              <a:pPr/>
              <a:t>7</a:t>
            </a:fld>
            <a:endParaRPr lang="da-DK"/>
          </a:p>
        </p:txBody>
      </p:sp>
    </p:spTree>
    <p:extLst>
      <p:ext uri="{BB962C8B-B14F-4D97-AF65-F5344CB8AC3E}">
        <p14:creationId xmlns:p14="http://schemas.microsoft.com/office/powerpoint/2010/main" val="2839361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titeltypografi i masteren</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lvl1pPr>
              <a:defRPr/>
            </a:lvl1pPr>
          </a:lstStyle>
          <a:p>
            <a:pPr>
              <a:defRPr/>
            </a:pPr>
            <a:fld id="{2C50DAC6-6DFE-46C9-ADD5-110AB4E6AF88}" type="datetimeFigureOut">
              <a:rPr lang="da-DK"/>
              <a:pPr>
                <a:defRPr/>
              </a:pPr>
              <a:t>27.08.2024</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554800F4-BBF5-49B6-BBF9-4E8F6100E526}" type="slidenum">
              <a:rPr lang="da-DK"/>
              <a:pPr>
                <a:defRPr/>
              </a:pPr>
              <a:t>‹#›</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lodret titel 2"/>
          <p:cNvSpPr>
            <a:spLocks noGrp="1"/>
          </p:cNvSpPr>
          <p:nvPr>
            <p:ph type="body" orient="vert" idx="1"/>
          </p:nvPr>
        </p:nvSpPr>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pPr>
              <a:defRPr/>
            </a:pPr>
            <a:fld id="{3E78F88D-5A42-4F0B-9784-1672A1F2C120}" type="datetimeFigureOut">
              <a:rPr lang="da-DK"/>
              <a:pPr>
                <a:defRPr/>
              </a:pPr>
              <a:t>27.08.2024</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64FB3FDC-F57F-4BD9-A6C8-E9A569424617}" type="slidenum">
              <a:rPr lang="da-DK"/>
              <a:pPr>
                <a:defRPr/>
              </a:pPr>
              <a:t>‹#›</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pPr>
              <a:defRPr/>
            </a:pPr>
            <a:fld id="{FF772F6A-5523-433A-8023-27EC6B854C29}" type="datetimeFigureOut">
              <a:rPr lang="da-DK"/>
              <a:pPr>
                <a:defRPr/>
              </a:pPr>
              <a:t>27.08.2024</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564E6496-391C-435D-AD90-CB7D6E1C7AB1}" type="slidenum">
              <a:rPr lang="da-DK"/>
              <a:pPr>
                <a:defRPr/>
              </a:pPr>
              <a:t>‹#›</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og indhold A">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341" y="2052000"/>
            <a:ext cx="6561000" cy="3761995"/>
          </a:xfrm>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Date_DateCustomA" hidden="1"/>
          <p:cNvSpPr>
            <a:spLocks noGrp="1"/>
          </p:cNvSpPr>
          <p:nvPr>
            <p:ph type="dt" sz="half" idx="10"/>
          </p:nvPr>
        </p:nvSpPr>
        <p:spPr>
          <a:xfrm>
            <a:off x="0" y="7058361"/>
            <a:ext cx="0" cy="0"/>
          </a:xfrm>
        </p:spPr>
        <p:txBody>
          <a:bodyPr/>
          <a:lstStyle>
            <a:lvl1pPr>
              <a:defRPr sz="100">
                <a:solidFill>
                  <a:schemeClr val="bg1"/>
                </a:solidFill>
              </a:defRPr>
            </a:lvl1pPr>
          </a:lstStyle>
          <a:p>
            <a:endParaRPr lang="da-DK" dirty="0"/>
          </a:p>
        </p:txBody>
      </p:sp>
      <p:sp>
        <p:nvSpPr>
          <p:cNvPr id="5" name="FLD_PresentationTitle"/>
          <p:cNvSpPr>
            <a:spLocks noGrp="1"/>
          </p:cNvSpPr>
          <p:nvPr>
            <p:ph type="ftr" sz="quarter" idx="11"/>
          </p:nvPr>
        </p:nvSpPr>
        <p:spPr>
          <a:xfrm>
            <a:off x="6903959" y="6321067"/>
            <a:ext cx="1919700" cy="180000"/>
          </a:xfrm>
        </p:spPr>
        <p:txBody>
          <a:bodyPr/>
          <a:lstStyle/>
          <a:p>
            <a:r>
              <a:rPr lang="da-DK" noProof="0" dirty="0"/>
              <a:t>Præsentationstitel</a:t>
            </a:r>
          </a:p>
        </p:txBody>
      </p:sp>
      <p:sp>
        <p:nvSpPr>
          <p:cNvPr id="6" name="Slide Number Placeholder 5"/>
          <p:cNvSpPr>
            <a:spLocks noGrp="1"/>
          </p:cNvSpPr>
          <p:nvPr>
            <p:ph type="sldNum" sz="quarter" idx="12"/>
          </p:nvPr>
        </p:nvSpPr>
        <p:spPr>
          <a:xfrm>
            <a:off x="6903960" y="6434418"/>
            <a:ext cx="1919700" cy="180000"/>
          </a:xfrm>
        </p:spPr>
        <p:txBody>
          <a:bodyPr/>
          <a:lstStyle/>
          <a:p>
            <a:fld id="{859873C9-BF5D-4A9A-BB31-45BBB7BABAF7}" type="slidenum">
              <a:rPr lang="da-DK" noProof="0" smtClean="0"/>
              <a:t>‹#›</a:t>
            </a:fld>
            <a:endParaRPr lang="da-DK" noProof="0" dirty="0"/>
          </a:p>
        </p:txBody>
      </p:sp>
      <p:sp>
        <p:nvSpPr>
          <p:cNvPr id="18" name="Title Placeholder 1">
            <a:extLst>
              <a:ext uri="{FF2B5EF4-FFF2-40B4-BE49-F238E27FC236}">
                <a16:creationId xmlns:a16="http://schemas.microsoft.com/office/drawing/2014/main" id="{41DBED25-9FCF-4042-BE7C-9B92A9FF8C99}"/>
              </a:ext>
            </a:extLst>
          </p:cNvPr>
          <p:cNvSpPr>
            <a:spLocks noGrp="1"/>
          </p:cNvSpPr>
          <p:nvPr>
            <p:ph type="title"/>
            <p:custDataLst>
              <p:tags r:id="rId1"/>
            </p:custDataLst>
          </p:nvPr>
        </p:nvSpPr>
        <p:spPr>
          <a:xfrm>
            <a:off x="320341" y="617429"/>
            <a:ext cx="8499659" cy="352456"/>
          </a:xfrm>
          <a:prstGeom prst="rect">
            <a:avLst/>
          </a:prstGeom>
        </p:spPr>
        <p:txBody>
          <a:bodyPr vert="horz" lIns="0" tIns="0" rIns="0" bIns="0" rtlCol="0" anchor="t" anchorCtr="0">
            <a:noAutofit/>
          </a:bodyPr>
          <a:lstStyle/>
          <a:p>
            <a:r>
              <a:rPr lang="da-DK"/>
              <a:t>Klik for at redigere i master</a:t>
            </a:r>
            <a:endParaRPr lang="da-DK" dirty="0"/>
          </a:p>
        </p:txBody>
      </p:sp>
      <p:sp>
        <p:nvSpPr>
          <p:cNvPr id="8" name="Rectangle 7" hidden="1">
            <a:extLst>
              <a:ext uri="{FF2B5EF4-FFF2-40B4-BE49-F238E27FC236}">
                <a16:creationId xmlns:a16="http://schemas.microsoft.com/office/drawing/2014/main" id="{B47D0394-8450-48E0-A2F6-94FDD27F6829}"/>
              </a:ext>
            </a:extLst>
          </p:cNvPr>
          <p:cNvSpPr/>
          <p:nvPr userDrawn="1"/>
        </p:nvSpPr>
        <p:spPr>
          <a:xfrm>
            <a:off x="320341" y="2046515"/>
            <a:ext cx="8503319" cy="376199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sp>
        <p:nvSpPr>
          <p:cNvPr id="9" name="Rectangle 8" hidden="1">
            <a:extLst>
              <a:ext uri="{FF2B5EF4-FFF2-40B4-BE49-F238E27FC236}">
                <a16:creationId xmlns:a16="http://schemas.microsoft.com/office/drawing/2014/main" id="{CE6BEE09-5A9E-4EAA-98FA-EDC36D17FA3D}"/>
              </a:ext>
            </a:extLst>
          </p:cNvPr>
          <p:cNvSpPr/>
          <p:nvPr userDrawn="1"/>
        </p:nvSpPr>
        <p:spPr>
          <a:xfrm>
            <a:off x="320341" y="617429"/>
            <a:ext cx="8503319" cy="61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err="1"/>
          </a:p>
        </p:txBody>
      </p:sp>
      <p:sp>
        <p:nvSpPr>
          <p:cNvPr id="10" name="Subtitle 2">
            <a:extLst>
              <a:ext uri="{FF2B5EF4-FFF2-40B4-BE49-F238E27FC236}">
                <a16:creationId xmlns:a16="http://schemas.microsoft.com/office/drawing/2014/main" id="{F6953E9D-48F1-4357-9744-F7244863C59D}"/>
              </a:ext>
            </a:extLst>
          </p:cNvPr>
          <p:cNvSpPr>
            <a:spLocks noGrp="1"/>
          </p:cNvSpPr>
          <p:nvPr>
            <p:ph type="subTitle" idx="13"/>
          </p:nvPr>
        </p:nvSpPr>
        <p:spPr>
          <a:xfrm>
            <a:off x="320341" y="988154"/>
            <a:ext cx="8503319" cy="352454"/>
          </a:xfrm>
        </p:spPr>
        <p:txBody>
          <a:bodyPr/>
          <a:lstStyle>
            <a:lvl1pPr marL="0" indent="0" algn="l">
              <a:spcBef>
                <a:spcPts val="0"/>
              </a:spcBef>
              <a:buFont typeface="Arial" panose="020B0604020202020204" pitchFamily="34" charset="0"/>
              <a:buChar char="​"/>
              <a:defRPr sz="1500"/>
            </a:lvl1pPr>
            <a:lvl2pPr marL="600075" indent="-257175" algn="l">
              <a:buFont typeface="Arial" panose="020B0604020202020204" pitchFamily="34" charset="0"/>
              <a:buChar char="•"/>
              <a:defRPr sz="1500"/>
            </a:lvl2pPr>
            <a:lvl3pPr marL="900113" indent="-214313" algn="l">
              <a:buFont typeface="Arial" panose="020B0604020202020204" pitchFamily="34" charset="0"/>
              <a:buChar char="•"/>
              <a:defRPr sz="1500"/>
            </a:lvl3pPr>
            <a:lvl4pPr marL="1243013" indent="-214313" algn="l">
              <a:buFont typeface="Arial" panose="020B0604020202020204" pitchFamily="34" charset="0"/>
              <a:buChar char="•"/>
              <a:defRPr sz="1500"/>
            </a:lvl4pPr>
            <a:lvl5pPr marL="1585913" indent="-214313" algn="l">
              <a:buFont typeface="Arial" panose="020B0604020202020204" pitchFamily="34" charset="0"/>
              <a:buChar char="•"/>
              <a:defRPr sz="1500"/>
            </a:lvl5pPr>
            <a:lvl6pPr marL="1928813" indent="-214313" algn="l">
              <a:buFont typeface="Arial" panose="020B0604020202020204" pitchFamily="34" charset="0"/>
              <a:buChar char="•"/>
              <a:defRPr sz="1500"/>
            </a:lvl6pPr>
            <a:lvl7pPr marL="2271713" indent="-214313" algn="l">
              <a:buFont typeface="Arial" panose="020B0604020202020204" pitchFamily="34" charset="0"/>
              <a:buChar char="•"/>
              <a:defRPr sz="1500"/>
            </a:lvl7pPr>
            <a:lvl8pPr marL="2614613" indent="-214313" algn="l">
              <a:buFont typeface="Arial" panose="020B0604020202020204" pitchFamily="34" charset="0"/>
              <a:buChar char="•"/>
              <a:defRPr sz="1500"/>
            </a:lvl8pPr>
            <a:lvl9pPr marL="2957513" indent="-214313" algn="l">
              <a:buFont typeface="Arial" panose="020B0604020202020204" pitchFamily="34" charset="0"/>
              <a:buChar char="•"/>
              <a:defRPr sz="1500"/>
            </a:lvl9pPr>
          </a:lstStyle>
          <a:p>
            <a:r>
              <a:rPr lang="da-DK"/>
              <a:t>Klik for at redigere i master</a:t>
            </a:r>
            <a:endParaRPr lang="da-DK" dirty="0"/>
          </a:p>
        </p:txBody>
      </p:sp>
    </p:spTree>
    <p:extLst>
      <p:ext uri="{BB962C8B-B14F-4D97-AF65-F5344CB8AC3E}">
        <p14:creationId xmlns:p14="http://schemas.microsoft.com/office/powerpoint/2010/main" val="1531095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titeltypografi i masteren</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28486C2C-9490-4139-8824-76DD9AF602BF}" type="datetimeFigureOut">
              <a:rPr lang="da-DK" smtClean="0">
                <a:solidFill>
                  <a:prstClr val="black">
                    <a:tint val="75000"/>
                  </a:prstClr>
                </a:solidFill>
              </a:rPr>
              <a:pPr/>
              <a:t>27.08.2024</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6F9E329C-B3B5-4595-9C12-845C552B2CA1}" type="slidenum">
              <a:rPr lang="da-DK" smtClean="0">
                <a:solidFill>
                  <a:prstClr val="black">
                    <a:tint val="75000"/>
                  </a:prstClr>
                </a:solidFill>
              </a:rPr>
              <a:pPr/>
              <a:t>‹#›</a:t>
            </a:fld>
            <a:endParaRPr lang="da-DK">
              <a:solidFill>
                <a:prstClr val="black">
                  <a:tint val="75000"/>
                </a:prstClr>
              </a:solidFill>
            </a:endParaRPr>
          </a:p>
        </p:txBody>
      </p:sp>
    </p:spTree>
    <p:extLst>
      <p:ext uri="{BB962C8B-B14F-4D97-AF65-F5344CB8AC3E}">
        <p14:creationId xmlns:p14="http://schemas.microsoft.com/office/powerpoint/2010/main" val="2203830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28486C2C-9490-4139-8824-76DD9AF602BF}" type="datetimeFigureOut">
              <a:rPr lang="da-DK" smtClean="0">
                <a:solidFill>
                  <a:prstClr val="black">
                    <a:tint val="75000"/>
                  </a:prstClr>
                </a:solidFill>
              </a:rPr>
              <a:pPr/>
              <a:t>27.08.2024</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6F9E329C-B3B5-4595-9C12-845C552B2CA1}" type="slidenum">
              <a:rPr lang="da-DK" smtClean="0">
                <a:solidFill>
                  <a:prstClr val="black">
                    <a:tint val="75000"/>
                  </a:prstClr>
                </a:solidFill>
              </a:rPr>
              <a:pPr/>
              <a:t>‹#›</a:t>
            </a:fld>
            <a:endParaRPr lang="da-DK">
              <a:solidFill>
                <a:prstClr val="black">
                  <a:tint val="75000"/>
                </a:prstClr>
              </a:solidFill>
            </a:endParaRPr>
          </a:p>
        </p:txBody>
      </p:sp>
    </p:spTree>
    <p:extLst>
      <p:ext uri="{BB962C8B-B14F-4D97-AF65-F5344CB8AC3E}">
        <p14:creationId xmlns:p14="http://schemas.microsoft.com/office/powerpoint/2010/main" val="3109440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typografi i masteren</a:t>
            </a:r>
          </a:p>
        </p:txBody>
      </p:sp>
      <p:sp>
        <p:nvSpPr>
          <p:cNvPr id="4" name="Pladsholder til dato 3"/>
          <p:cNvSpPr>
            <a:spLocks noGrp="1"/>
          </p:cNvSpPr>
          <p:nvPr>
            <p:ph type="dt" sz="half" idx="10"/>
          </p:nvPr>
        </p:nvSpPr>
        <p:spPr/>
        <p:txBody>
          <a:bodyPr/>
          <a:lstStyle/>
          <a:p>
            <a:fld id="{28486C2C-9490-4139-8824-76DD9AF602BF}" type="datetimeFigureOut">
              <a:rPr lang="da-DK" smtClean="0">
                <a:solidFill>
                  <a:prstClr val="black">
                    <a:tint val="75000"/>
                  </a:prstClr>
                </a:solidFill>
              </a:rPr>
              <a:pPr/>
              <a:t>27.08.2024</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6F9E329C-B3B5-4595-9C12-845C552B2CA1}" type="slidenum">
              <a:rPr lang="da-DK" smtClean="0">
                <a:solidFill>
                  <a:prstClr val="black">
                    <a:tint val="75000"/>
                  </a:prstClr>
                </a:solidFill>
              </a:rPr>
              <a:pPr/>
              <a:t>‹#›</a:t>
            </a:fld>
            <a:endParaRPr lang="da-DK">
              <a:solidFill>
                <a:prstClr val="black">
                  <a:tint val="75000"/>
                </a:prstClr>
              </a:solidFill>
            </a:endParaRPr>
          </a:p>
        </p:txBody>
      </p:sp>
    </p:spTree>
    <p:extLst>
      <p:ext uri="{BB962C8B-B14F-4D97-AF65-F5344CB8AC3E}">
        <p14:creationId xmlns:p14="http://schemas.microsoft.com/office/powerpoint/2010/main" val="2581859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28486C2C-9490-4139-8824-76DD9AF602BF}" type="datetimeFigureOut">
              <a:rPr lang="da-DK" smtClean="0">
                <a:solidFill>
                  <a:prstClr val="black">
                    <a:tint val="75000"/>
                  </a:prstClr>
                </a:solidFill>
              </a:rPr>
              <a:pPr/>
              <a:t>27.08.2024</a:t>
            </a:fld>
            <a:endParaRPr lang="da-DK">
              <a:solidFill>
                <a:prstClr val="black">
                  <a:tint val="75000"/>
                </a:prstClr>
              </a:solidFill>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endParaRPr>
          </a:p>
        </p:txBody>
      </p:sp>
      <p:sp>
        <p:nvSpPr>
          <p:cNvPr id="7" name="Pladsholder til diasnummer 6"/>
          <p:cNvSpPr>
            <a:spLocks noGrp="1"/>
          </p:cNvSpPr>
          <p:nvPr>
            <p:ph type="sldNum" sz="quarter" idx="12"/>
          </p:nvPr>
        </p:nvSpPr>
        <p:spPr/>
        <p:txBody>
          <a:bodyPr/>
          <a:lstStyle/>
          <a:p>
            <a:fld id="{6F9E329C-B3B5-4595-9C12-845C552B2CA1}" type="slidenum">
              <a:rPr lang="da-DK" smtClean="0">
                <a:solidFill>
                  <a:prstClr val="black">
                    <a:tint val="75000"/>
                  </a:prstClr>
                </a:solidFill>
              </a:rPr>
              <a:pPr/>
              <a:t>‹#›</a:t>
            </a:fld>
            <a:endParaRPr lang="da-DK">
              <a:solidFill>
                <a:prstClr val="black">
                  <a:tint val="75000"/>
                </a:prstClr>
              </a:solidFill>
            </a:endParaRPr>
          </a:p>
        </p:txBody>
      </p:sp>
    </p:spTree>
    <p:extLst>
      <p:ext uri="{BB962C8B-B14F-4D97-AF65-F5344CB8AC3E}">
        <p14:creationId xmlns:p14="http://schemas.microsoft.com/office/powerpoint/2010/main" val="1321118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28486C2C-9490-4139-8824-76DD9AF602BF}" type="datetimeFigureOut">
              <a:rPr lang="da-DK" smtClean="0">
                <a:solidFill>
                  <a:prstClr val="black">
                    <a:tint val="75000"/>
                  </a:prstClr>
                </a:solidFill>
              </a:rPr>
              <a:pPr/>
              <a:t>27.08.2024</a:t>
            </a:fld>
            <a:endParaRPr lang="da-DK">
              <a:solidFill>
                <a:prstClr val="black">
                  <a:tint val="75000"/>
                </a:prstClr>
              </a:solidFill>
            </a:endParaRPr>
          </a:p>
        </p:txBody>
      </p:sp>
      <p:sp>
        <p:nvSpPr>
          <p:cNvPr id="8" name="Pladsholder til sidefod 7"/>
          <p:cNvSpPr>
            <a:spLocks noGrp="1"/>
          </p:cNvSpPr>
          <p:nvPr>
            <p:ph type="ftr" sz="quarter" idx="11"/>
          </p:nvPr>
        </p:nvSpPr>
        <p:spPr/>
        <p:txBody>
          <a:bodyPr/>
          <a:lstStyle/>
          <a:p>
            <a:endParaRPr lang="da-DK">
              <a:solidFill>
                <a:prstClr val="black">
                  <a:tint val="75000"/>
                </a:prstClr>
              </a:solidFill>
            </a:endParaRPr>
          </a:p>
        </p:txBody>
      </p:sp>
      <p:sp>
        <p:nvSpPr>
          <p:cNvPr id="9" name="Pladsholder til diasnummer 8"/>
          <p:cNvSpPr>
            <a:spLocks noGrp="1"/>
          </p:cNvSpPr>
          <p:nvPr>
            <p:ph type="sldNum" sz="quarter" idx="12"/>
          </p:nvPr>
        </p:nvSpPr>
        <p:spPr/>
        <p:txBody>
          <a:bodyPr/>
          <a:lstStyle/>
          <a:p>
            <a:fld id="{6F9E329C-B3B5-4595-9C12-845C552B2CA1}" type="slidenum">
              <a:rPr lang="da-DK" smtClean="0">
                <a:solidFill>
                  <a:prstClr val="black">
                    <a:tint val="75000"/>
                  </a:prstClr>
                </a:solidFill>
              </a:rPr>
              <a:pPr/>
              <a:t>‹#›</a:t>
            </a:fld>
            <a:endParaRPr lang="da-DK">
              <a:solidFill>
                <a:prstClr val="black">
                  <a:tint val="75000"/>
                </a:prstClr>
              </a:solidFill>
            </a:endParaRPr>
          </a:p>
        </p:txBody>
      </p:sp>
    </p:spTree>
    <p:extLst>
      <p:ext uri="{BB962C8B-B14F-4D97-AF65-F5344CB8AC3E}">
        <p14:creationId xmlns:p14="http://schemas.microsoft.com/office/powerpoint/2010/main" val="1025255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dato 2"/>
          <p:cNvSpPr>
            <a:spLocks noGrp="1"/>
          </p:cNvSpPr>
          <p:nvPr>
            <p:ph type="dt" sz="half" idx="10"/>
          </p:nvPr>
        </p:nvSpPr>
        <p:spPr/>
        <p:txBody>
          <a:bodyPr/>
          <a:lstStyle/>
          <a:p>
            <a:fld id="{28486C2C-9490-4139-8824-76DD9AF602BF}" type="datetimeFigureOut">
              <a:rPr lang="da-DK" smtClean="0">
                <a:solidFill>
                  <a:prstClr val="black">
                    <a:tint val="75000"/>
                  </a:prstClr>
                </a:solidFill>
              </a:rPr>
              <a:pPr/>
              <a:t>27.08.2024</a:t>
            </a:fld>
            <a:endParaRPr lang="da-DK">
              <a:solidFill>
                <a:prstClr val="black">
                  <a:tint val="75000"/>
                </a:prstClr>
              </a:solidFill>
            </a:endParaRPr>
          </a:p>
        </p:txBody>
      </p:sp>
      <p:sp>
        <p:nvSpPr>
          <p:cNvPr id="4" name="Pladsholder til sidefod 3"/>
          <p:cNvSpPr>
            <a:spLocks noGrp="1"/>
          </p:cNvSpPr>
          <p:nvPr>
            <p:ph type="ftr" sz="quarter" idx="11"/>
          </p:nvPr>
        </p:nvSpPr>
        <p:spPr/>
        <p:txBody>
          <a:bodyPr/>
          <a:lstStyle/>
          <a:p>
            <a:endParaRPr lang="da-DK">
              <a:solidFill>
                <a:prstClr val="black">
                  <a:tint val="75000"/>
                </a:prstClr>
              </a:solidFill>
            </a:endParaRPr>
          </a:p>
        </p:txBody>
      </p:sp>
      <p:sp>
        <p:nvSpPr>
          <p:cNvPr id="5" name="Pladsholder til diasnummer 4"/>
          <p:cNvSpPr>
            <a:spLocks noGrp="1"/>
          </p:cNvSpPr>
          <p:nvPr>
            <p:ph type="sldNum" sz="quarter" idx="12"/>
          </p:nvPr>
        </p:nvSpPr>
        <p:spPr/>
        <p:txBody>
          <a:bodyPr/>
          <a:lstStyle/>
          <a:p>
            <a:fld id="{6F9E329C-B3B5-4595-9C12-845C552B2CA1}" type="slidenum">
              <a:rPr lang="da-DK" smtClean="0">
                <a:solidFill>
                  <a:prstClr val="black">
                    <a:tint val="75000"/>
                  </a:prstClr>
                </a:solidFill>
              </a:rPr>
              <a:pPr/>
              <a:t>‹#›</a:t>
            </a:fld>
            <a:endParaRPr lang="da-DK">
              <a:solidFill>
                <a:prstClr val="black">
                  <a:tint val="75000"/>
                </a:prstClr>
              </a:solidFill>
            </a:endParaRPr>
          </a:p>
        </p:txBody>
      </p:sp>
    </p:spTree>
    <p:extLst>
      <p:ext uri="{BB962C8B-B14F-4D97-AF65-F5344CB8AC3E}">
        <p14:creationId xmlns:p14="http://schemas.microsoft.com/office/powerpoint/2010/main" val="433719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28486C2C-9490-4139-8824-76DD9AF602BF}" type="datetimeFigureOut">
              <a:rPr lang="da-DK" smtClean="0">
                <a:solidFill>
                  <a:prstClr val="black">
                    <a:tint val="75000"/>
                  </a:prstClr>
                </a:solidFill>
              </a:rPr>
              <a:pPr/>
              <a:t>27.08.2024</a:t>
            </a:fld>
            <a:endParaRPr lang="da-DK">
              <a:solidFill>
                <a:prstClr val="black">
                  <a:tint val="75000"/>
                </a:prstClr>
              </a:solidFill>
            </a:endParaRPr>
          </a:p>
        </p:txBody>
      </p:sp>
      <p:sp>
        <p:nvSpPr>
          <p:cNvPr id="3" name="Pladsholder til sidefod 2"/>
          <p:cNvSpPr>
            <a:spLocks noGrp="1"/>
          </p:cNvSpPr>
          <p:nvPr>
            <p:ph type="ftr" sz="quarter" idx="11"/>
          </p:nvPr>
        </p:nvSpPr>
        <p:spPr/>
        <p:txBody>
          <a:bodyPr/>
          <a:lstStyle/>
          <a:p>
            <a:endParaRPr lang="da-DK">
              <a:solidFill>
                <a:prstClr val="black">
                  <a:tint val="75000"/>
                </a:prstClr>
              </a:solidFill>
            </a:endParaRPr>
          </a:p>
        </p:txBody>
      </p:sp>
      <p:sp>
        <p:nvSpPr>
          <p:cNvPr id="4" name="Pladsholder til diasnummer 3"/>
          <p:cNvSpPr>
            <a:spLocks noGrp="1"/>
          </p:cNvSpPr>
          <p:nvPr>
            <p:ph type="sldNum" sz="quarter" idx="12"/>
          </p:nvPr>
        </p:nvSpPr>
        <p:spPr/>
        <p:txBody>
          <a:bodyPr/>
          <a:lstStyle/>
          <a:p>
            <a:fld id="{6F9E329C-B3B5-4595-9C12-845C552B2CA1}" type="slidenum">
              <a:rPr lang="da-DK" smtClean="0">
                <a:solidFill>
                  <a:prstClr val="black">
                    <a:tint val="75000"/>
                  </a:prstClr>
                </a:solidFill>
              </a:rPr>
              <a:pPr/>
              <a:t>‹#›</a:t>
            </a:fld>
            <a:endParaRPr lang="da-DK">
              <a:solidFill>
                <a:prstClr val="black">
                  <a:tint val="75000"/>
                </a:prstClr>
              </a:solidFill>
            </a:endParaRPr>
          </a:p>
        </p:txBody>
      </p:sp>
    </p:spTree>
    <p:extLst>
      <p:ext uri="{BB962C8B-B14F-4D97-AF65-F5344CB8AC3E}">
        <p14:creationId xmlns:p14="http://schemas.microsoft.com/office/powerpoint/2010/main" val="1628786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pPr>
              <a:defRPr/>
            </a:pPr>
            <a:fld id="{FE2B07E6-0B28-4F22-8504-9C5B692635FD}" type="datetimeFigureOut">
              <a:rPr lang="da-DK"/>
              <a:pPr>
                <a:defRPr/>
              </a:pPr>
              <a:t>27.08.2024</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3F58C081-CB7E-418B-BBE0-65EA8373DFEC}" type="slidenum">
              <a:rPr lang="da-DK"/>
              <a:pPr>
                <a:defRPr/>
              </a:pPr>
              <a:t>‹#›</a:t>
            </a:fld>
            <a:endParaRPr lang="da-DK"/>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titeltypografi i masteren</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Pladsholder til dato 4"/>
          <p:cNvSpPr>
            <a:spLocks noGrp="1"/>
          </p:cNvSpPr>
          <p:nvPr>
            <p:ph type="dt" sz="half" idx="10"/>
          </p:nvPr>
        </p:nvSpPr>
        <p:spPr/>
        <p:txBody>
          <a:bodyPr/>
          <a:lstStyle/>
          <a:p>
            <a:fld id="{28486C2C-9490-4139-8824-76DD9AF602BF}" type="datetimeFigureOut">
              <a:rPr lang="da-DK" smtClean="0">
                <a:solidFill>
                  <a:prstClr val="black">
                    <a:tint val="75000"/>
                  </a:prstClr>
                </a:solidFill>
              </a:rPr>
              <a:pPr/>
              <a:t>27.08.2024</a:t>
            </a:fld>
            <a:endParaRPr lang="da-DK">
              <a:solidFill>
                <a:prstClr val="black">
                  <a:tint val="75000"/>
                </a:prstClr>
              </a:solidFill>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endParaRPr>
          </a:p>
        </p:txBody>
      </p:sp>
      <p:sp>
        <p:nvSpPr>
          <p:cNvPr id="7" name="Pladsholder til diasnummer 6"/>
          <p:cNvSpPr>
            <a:spLocks noGrp="1"/>
          </p:cNvSpPr>
          <p:nvPr>
            <p:ph type="sldNum" sz="quarter" idx="12"/>
          </p:nvPr>
        </p:nvSpPr>
        <p:spPr/>
        <p:txBody>
          <a:bodyPr/>
          <a:lstStyle/>
          <a:p>
            <a:fld id="{6F9E329C-B3B5-4595-9C12-845C552B2CA1}" type="slidenum">
              <a:rPr lang="da-DK" smtClean="0">
                <a:solidFill>
                  <a:prstClr val="black">
                    <a:tint val="75000"/>
                  </a:prstClr>
                </a:solidFill>
              </a:rPr>
              <a:pPr/>
              <a:t>‹#›</a:t>
            </a:fld>
            <a:endParaRPr lang="da-DK">
              <a:solidFill>
                <a:prstClr val="black">
                  <a:tint val="75000"/>
                </a:prstClr>
              </a:solidFill>
            </a:endParaRPr>
          </a:p>
        </p:txBody>
      </p:sp>
    </p:spTree>
    <p:extLst>
      <p:ext uri="{BB962C8B-B14F-4D97-AF65-F5344CB8AC3E}">
        <p14:creationId xmlns:p14="http://schemas.microsoft.com/office/powerpoint/2010/main" val="3972116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Pladsholder til dato 4"/>
          <p:cNvSpPr>
            <a:spLocks noGrp="1"/>
          </p:cNvSpPr>
          <p:nvPr>
            <p:ph type="dt" sz="half" idx="10"/>
          </p:nvPr>
        </p:nvSpPr>
        <p:spPr/>
        <p:txBody>
          <a:bodyPr/>
          <a:lstStyle/>
          <a:p>
            <a:fld id="{28486C2C-9490-4139-8824-76DD9AF602BF}" type="datetimeFigureOut">
              <a:rPr lang="da-DK" smtClean="0">
                <a:solidFill>
                  <a:prstClr val="black">
                    <a:tint val="75000"/>
                  </a:prstClr>
                </a:solidFill>
              </a:rPr>
              <a:pPr/>
              <a:t>27.08.2024</a:t>
            </a:fld>
            <a:endParaRPr lang="da-DK">
              <a:solidFill>
                <a:prstClr val="black">
                  <a:tint val="75000"/>
                </a:prstClr>
              </a:solidFill>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endParaRPr>
          </a:p>
        </p:txBody>
      </p:sp>
      <p:sp>
        <p:nvSpPr>
          <p:cNvPr id="7" name="Pladsholder til diasnummer 6"/>
          <p:cNvSpPr>
            <a:spLocks noGrp="1"/>
          </p:cNvSpPr>
          <p:nvPr>
            <p:ph type="sldNum" sz="quarter" idx="12"/>
          </p:nvPr>
        </p:nvSpPr>
        <p:spPr/>
        <p:txBody>
          <a:bodyPr/>
          <a:lstStyle/>
          <a:p>
            <a:fld id="{6F9E329C-B3B5-4595-9C12-845C552B2CA1}" type="slidenum">
              <a:rPr lang="da-DK" smtClean="0">
                <a:solidFill>
                  <a:prstClr val="black">
                    <a:tint val="75000"/>
                  </a:prstClr>
                </a:solidFill>
              </a:rPr>
              <a:pPr/>
              <a:t>‹#›</a:t>
            </a:fld>
            <a:endParaRPr lang="da-DK">
              <a:solidFill>
                <a:prstClr val="black">
                  <a:tint val="75000"/>
                </a:prstClr>
              </a:solidFill>
            </a:endParaRPr>
          </a:p>
        </p:txBody>
      </p:sp>
    </p:spTree>
    <p:extLst>
      <p:ext uri="{BB962C8B-B14F-4D97-AF65-F5344CB8AC3E}">
        <p14:creationId xmlns:p14="http://schemas.microsoft.com/office/powerpoint/2010/main" val="30813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lodret titel 2"/>
          <p:cNvSpPr>
            <a:spLocks noGrp="1"/>
          </p:cNvSpPr>
          <p:nvPr>
            <p:ph type="body" orient="vert" idx="1"/>
          </p:nvPr>
        </p:nvSpPr>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28486C2C-9490-4139-8824-76DD9AF602BF}" type="datetimeFigureOut">
              <a:rPr lang="da-DK" smtClean="0">
                <a:solidFill>
                  <a:prstClr val="black">
                    <a:tint val="75000"/>
                  </a:prstClr>
                </a:solidFill>
              </a:rPr>
              <a:pPr/>
              <a:t>27.08.2024</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6F9E329C-B3B5-4595-9C12-845C552B2CA1}" type="slidenum">
              <a:rPr lang="da-DK" smtClean="0">
                <a:solidFill>
                  <a:prstClr val="black">
                    <a:tint val="75000"/>
                  </a:prstClr>
                </a:solidFill>
              </a:rPr>
              <a:pPr/>
              <a:t>‹#›</a:t>
            </a:fld>
            <a:endParaRPr lang="da-DK">
              <a:solidFill>
                <a:prstClr val="black">
                  <a:tint val="75000"/>
                </a:prstClr>
              </a:solidFill>
            </a:endParaRPr>
          </a:p>
        </p:txBody>
      </p:sp>
    </p:spTree>
    <p:extLst>
      <p:ext uri="{BB962C8B-B14F-4D97-AF65-F5344CB8AC3E}">
        <p14:creationId xmlns:p14="http://schemas.microsoft.com/office/powerpoint/2010/main" val="3285753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28486C2C-9490-4139-8824-76DD9AF602BF}" type="datetimeFigureOut">
              <a:rPr lang="da-DK" smtClean="0">
                <a:solidFill>
                  <a:prstClr val="black">
                    <a:tint val="75000"/>
                  </a:prstClr>
                </a:solidFill>
              </a:rPr>
              <a:pPr/>
              <a:t>27.08.2024</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6F9E329C-B3B5-4595-9C12-845C552B2CA1}" type="slidenum">
              <a:rPr lang="da-DK" smtClean="0">
                <a:solidFill>
                  <a:prstClr val="black">
                    <a:tint val="75000"/>
                  </a:prstClr>
                </a:solidFill>
              </a:rPr>
              <a:pPr/>
              <a:t>‹#›</a:t>
            </a:fld>
            <a:endParaRPr lang="da-DK">
              <a:solidFill>
                <a:prstClr val="black">
                  <a:tint val="75000"/>
                </a:prstClr>
              </a:solidFill>
            </a:endParaRPr>
          </a:p>
        </p:txBody>
      </p:sp>
    </p:spTree>
    <p:extLst>
      <p:ext uri="{BB962C8B-B14F-4D97-AF65-F5344CB8AC3E}">
        <p14:creationId xmlns:p14="http://schemas.microsoft.com/office/powerpoint/2010/main" val="250565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typografi i masteren</a:t>
            </a:r>
          </a:p>
        </p:txBody>
      </p:sp>
      <p:sp>
        <p:nvSpPr>
          <p:cNvPr id="4" name="Pladsholder til dato 3"/>
          <p:cNvSpPr>
            <a:spLocks noGrp="1"/>
          </p:cNvSpPr>
          <p:nvPr>
            <p:ph type="dt" sz="half" idx="10"/>
          </p:nvPr>
        </p:nvSpPr>
        <p:spPr/>
        <p:txBody>
          <a:bodyPr/>
          <a:lstStyle>
            <a:lvl1pPr>
              <a:defRPr/>
            </a:lvl1pPr>
          </a:lstStyle>
          <a:p>
            <a:pPr>
              <a:defRPr/>
            </a:pPr>
            <a:fld id="{6D2B7CF3-AA11-400E-B0C2-CBC293898CE0}" type="datetimeFigureOut">
              <a:rPr lang="da-DK"/>
              <a:pPr>
                <a:defRPr/>
              </a:pPr>
              <a:t>27.08.2024</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D987FA4F-3EF1-4AE0-A5DD-3E28A7582D09}" type="slidenum">
              <a:rPr lang="da-DK"/>
              <a:pPr>
                <a:defRPr/>
              </a:pPr>
              <a:t>‹#›</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3"/>
          <p:cNvSpPr>
            <a:spLocks noGrp="1"/>
          </p:cNvSpPr>
          <p:nvPr>
            <p:ph type="dt" sz="half" idx="10"/>
          </p:nvPr>
        </p:nvSpPr>
        <p:spPr/>
        <p:txBody>
          <a:bodyPr/>
          <a:lstStyle>
            <a:lvl1pPr>
              <a:defRPr/>
            </a:lvl1pPr>
          </a:lstStyle>
          <a:p>
            <a:pPr>
              <a:defRPr/>
            </a:pPr>
            <a:fld id="{07C65B38-1935-40A8-8EEE-27DF6D86D9FB}" type="datetimeFigureOut">
              <a:rPr lang="da-DK"/>
              <a:pPr>
                <a:defRPr/>
              </a:pPr>
              <a:t>27.08.2024</a:t>
            </a:fld>
            <a:endParaRPr lang="da-DK"/>
          </a:p>
        </p:txBody>
      </p:sp>
      <p:sp>
        <p:nvSpPr>
          <p:cNvPr id="6" name="Pladsholder til sidefod 4"/>
          <p:cNvSpPr>
            <a:spLocks noGrp="1"/>
          </p:cNvSpPr>
          <p:nvPr>
            <p:ph type="ftr" sz="quarter" idx="11"/>
          </p:nvPr>
        </p:nvSpPr>
        <p:spPr/>
        <p:txBody>
          <a:bodyPr/>
          <a:lstStyle>
            <a:lvl1pPr>
              <a:defRPr/>
            </a:lvl1pPr>
          </a:lstStyle>
          <a:p>
            <a:pPr>
              <a:defRPr/>
            </a:pPr>
            <a:endParaRPr lang="da-DK"/>
          </a:p>
        </p:txBody>
      </p:sp>
      <p:sp>
        <p:nvSpPr>
          <p:cNvPr id="7" name="Pladsholder til diasnummer 5"/>
          <p:cNvSpPr>
            <a:spLocks noGrp="1"/>
          </p:cNvSpPr>
          <p:nvPr>
            <p:ph type="sldNum" sz="quarter" idx="12"/>
          </p:nvPr>
        </p:nvSpPr>
        <p:spPr/>
        <p:txBody>
          <a:bodyPr/>
          <a:lstStyle>
            <a:lvl1pPr>
              <a:defRPr/>
            </a:lvl1pPr>
          </a:lstStyle>
          <a:p>
            <a:pPr>
              <a:defRPr/>
            </a:pPr>
            <a:fld id="{67B487BB-1F10-474E-8D6E-9A1754854573}" type="slidenum">
              <a:rPr lang="da-DK"/>
              <a:pPr>
                <a:defRPr/>
              </a:pPr>
              <a:t>‹#›</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3"/>
          <p:cNvSpPr>
            <a:spLocks noGrp="1"/>
          </p:cNvSpPr>
          <p:nvPr>
            <p:ph type="dt" sz="half" idx="10"/>
          </p:nvPr>
        </p:nvSpPr>
        <p:spPr/>
        <p:txBody>
          <a:bodyPr/>
          <a:lstStyle>
            <a:lvl1pPr>
              <a:defRPr/>
            </a:lvl1pPr>
          </a:lstStyle>
          <a:p>
            <a:pPr>
              <a:defRPr/>
            </a:pPr>
            <a:fld id="{ADE6CFEE-BD05-49C9-8B74-E35B0689CF6A}" type="datetimeFigureOut">
              <a:rPr lang="da-DK"/>
              <a:pPr>
                <a:defRPr/>
              </a:pPr>
              <a:t>27.08.2024</a:t>
            </a:fld>
            <a:endParaRPr lang="da-DK"/>
          </a:p>
        </p:txBody>
      </p:sp>
      <p:sp>
        <p:nvSpPr>
          <p:cNvPr id="8" name="Pladsholder til sidefod 4"/>
          <p:cNvSpPr>
            <a:spLocks noGrp="1"/>
          </p:cNvSpPr>
          <p:nvPr>
            <p:ph type="ftr" sz="quarter" idx="11"/>
          </p:nvPr>
        </p:nvSpPr>
        <p:spPr/>
        <p:txBody>
          <a:bodyPr/>
          <a:lstStyle>
            <a:lvl1pPr>
              <a:defRPr/>
            </a:lvl1pPr>
          </a:lstStyle>
          <a:p>
            <a:pPr>
              <a:defRPr/>
            </a:pPr>
            <a:endParaRPr lang="da-DK"/>
          </a:p>
        </p:txBody>
      </p:sp>
      <p:sp>
        <p:nvSpPr>
          <p:cNvPr id="9" name="Pladsholder til diasnummer 5"/>
          <p:cNvSpPr>
            <a:spLocks noGrp="1"/>
          </p:cNvSpPr>
          <p:nvPr>
            <p:ph type="sldNum" sz="quarter" idx="12"/>
          </p:nvPr>
        </p:nvSpPr>
        <p:spPr/>
        <p:txBody>
          <a:bodyPr/>
          <a:lstStyle>
            <a:lvl1pPr>
              <a:defRPr/>
            </a:lvl1pPr>
          </a:lstStyle>
          <a:p>
            <a:pPr>
              <a:defRPr/>
            </a:pPr>
            <a:fld id="{9D753884-4824-47A3-AB5E-F8161335C86E}" type="slidenum">
              <a:rPr lang="da-DK"/>
              <a:pPr>
                <a:defRPr/>
              </a:pPr>
              <a:t>‹#›</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dato 3"/>
          <p:cNvSpPr>
            <a:spLocks noGrp="1"/>
          </p:cNvSpPr>
          <p:nvPr>
            <p:ph type="dt" sz="half" idx="10"/>
          </p:nvPr>
        </p:nvSpPr>
        <p:spPr/>
        <p:txBody>
          <a:bodyPr/>
          <a:lstStyle>
            <a:lvl1pPr>
              <a:defRPr/>
            </a:lvl1pPr>
          </a:lstStyle>
          <a:p>
            <a:pPr>
              <a:defRPr/>
            </a:pPr>
            <a:fld id="{90F814DA-0625-45E9-829B-92EFC567B811}" type="datetimeFigureOut">
              <a:rPr lang="da-DK"/>
              <a:pPr>
                <a:defRPr/>
              </a:pPr>
              <a:t>27.08.2024</a:t>
            </a:fld>
            <a:endParaRPr lang="da-DK"/>
          </a:p>
        </p:txBody>
      </p:sp>
      <p:sp>
        <p:nvSpPr>
          <p:cNvPr id="4" name="Pladsholder til sidefod 4"/>
          <p:cNvSpPr>
            <a:spLocks noGrp="1"/>
          </p:cNvSpPr>
          <p:nvPr>
            <p:ph type="ftr" sz="quarter" idx="11"/>
          </p:nvPr>
        </p:nvSpPr>
        <p:spPr/>
        <p:txBody>
          <a:bodyPr/>
          <a:lstStyle>
            <a:lvl1pPr>
              <a:defRPr/>
            </a:lvl1pPr>
          </a:lstStyle>
          <a:p>
            <a:pPr>
              <a:defRPr/>
            </a:pPr>
            <a:endParaRPr lang="da-DK"/>
          </a:p>
        </p:txBody>
      </p:sp>
      <p:sp>
        <p:nvSpPr>
          <p:cNvPr id="5" name="Pladsholder til diasnummer 5"/>
          <p:cNvSpPr>
            <a:spLocks noGrp="1"/>
          </p:cNvSpPr>
          <p:nvPr>
            <p:ph type="sldNum" sz="quarter" idx="12"/>
          </p:nvPr>
        </p:nvSpPr>
        <p:spPr/>
        <p:txBody>
          <a:bodyPr/>
          <a:lstStyle>
            <a:lvl1pPr>
              <a:defRPr/>
            </a:lvl1pPr>
          </a:lstStyle>
          <a:p>
            <a:pPr>
              <a:defRPr/>
            </a:pPr>
            <a:fld id="{E19D921E-DAC6-4D8E-A2D3-9D4ACCEC1F3A}" type="slidenum">
              <a:rPr lang="da-DK"/>
              <a:pPr>
                <a:defRPr/>
              </a:pPr>
              <a:t>‹#›</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p:txBody>
          <a:bodyPr/>
          <a:lstStyle>
            <a:lvl1pPr>
              <a:defRPr/>
            </a:lvl1pPr>
          </a:lstStyle>
          <a:p>
            <a:pPr>
              <a:defRPr/>
            </a:pPr>
            <a:fld id="{81F6928E-1B87-4DF4-A9F1-683D332D6B55}" type="datetimeFigureOut">
              <a:rPr lang="da-DK"/>
              <a:pPr>
                <a:defRPr/>
              </a:pPr>
              <a:t>27.08.2024</a:t>
            </a:fld>
            <a:endParaRPr lang="da-DK"/>
          </a:p>
        </p:txBody>
      </p:sp>
      <p:sp>
        <p:nvSpPr>
          <p:cNvPr id="3" name="Pladsholder til sidefod 4"/>
          <p:cNvSpPr>
            <a:spLocks noGrp="1"/>
          </p:cNvSpPr>
          <p:nvPr>
            <p:ph type="ftr" sz="quarter" idx="11"/>
          </p:nvPr>
        </p:nvSpPr>
        <p:spPr/>
        <p:txBody>
          <a:bodyPr/>
          <a:lstStyle>
            <a:lvl1pPr>
              <a:defRPr/>
            </a:lvl1pPr>
          </a:lstStyle>
          <a:p>
            <a:pPr>
              <a:defRPr/>
            </a:pPr>
            <a:endParaRPr lang="da-DK"/>
          </a:p>
        </p:txBody>
      </p:sp>
      <p:sp>
        <p:nvSpPr>
          <p:cNvPr id="4" name="Pladsholder til diasnummer 5"/>
          <p:cNvSpPr>
            <a:spLocks noGrp="1"/>
          </p:cNvSpPr>
          <p:nvPr>
            <p:ph type="sldNum" sz="quarter" idx="12"/>
          </p:nvPr>
        </p:nvSpPr>
        <p:spPr/>
        <p:txBody>
          <a:bodyPr/>
          <a:lstStyle>
            <a:lvl1pPr>
              <a:defRPr/>
            </a:lvl1pPr>
          </a:lstStyle>
          <a:p>
            <a:pPr>
              <a:defRPr/>
            </a:pPr>
            <a:fld id="{C9C22864-A09E-480A-9DCF-8D2E75D96A89}" type="slidenum">
              <a:rPr lang="da-DK"/>
              <a:pPr>
                <a:defRPr/>
              </a:pPr>
              <a:t>‹#›</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titeltypografi i masteren</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Pladsholder til dato 3"/>
          <p:cNvSpPr>
            <a:spLocks noGrp="1"/>
          </p:cNvSpPr>
          <p:nvPr>
            <p:ph type="dt" sz="half" idx="10"/>
          </p:nvPr>
        </p:nvSpPr>
        <p:spPr/>
        <p:txBody>
          <a:bodyPr/>
          <a:lstStyle>
            <a:lvl1pPr>
              <a:defRPr/>
            </a:lvl1pPr>
          </a:lstStyle>
          <a:p>
            <a:pPr>
              <a:defRPr/>
            </a:pPr>
            <a:fld id="{5DEDA8A0-264E-43C9-BDBD-9A80E7258410}" type="datetimeFigureOut">
              <a:rPr lang="da-DK"/>
              <a:pPr>
                <a:defRPr/>
              </a:pPr>
              <a:t>27.08.2024</a:t>
            </a:fld>
            <a:endParaRPr lang="da-DK"/>
          </a:p>
        </p:txBody>
      </p:sp>
      <p:sp>
        <p:nvSpPr>
          <p:cNvPr id="6" name="Pladsholder til sidefod 4"/>
          <p:cNvSpPr>
            <a:spLocks noGrp="1"/>
          </p:cNvSpPr>
          <p:nvPr>
            <p:ph type="ftr" sz="quarter" idx="11"/>
          </p:nvPr>
        </p:nvSpPr>
        <p:spPr/>
        <p:txBody>
          <a:bodyPr/>
          <a:lstStyle>
            <a:lvl1pPr>
              <a:defRPr/>
            </a:lvl1pPr>
          </a:lstStyle>
          <a:p>
            <a:pPr>
              <a:defRPr/>
            </a:pPr>
            <a:endParaRPr lang="da-DK"/>
          </a:p>
        </p:txBody>
      </p:sp>
      <p:sp>
        <p:nvSpPr>
          <p:cNvPr id="7" name="Pladsholder til diasnummer 5"/>
          <p:cNvSpPr>
            <a:spLocks noGrp="1"/>
          </p:cNvSpPr>
          <p:nvPr>
            <p:ph type="sldNum" sz="quarter" idx="12"/>
          </p:nvPr>
        </p:nvSpPr>
        <p:spPr/>
        <p:txBody>
          <a:bodyPr/>
          <a:lstStyle>
            <a:lvl1pPr>
              <a:defRPr/>
            </a:lvl1pPr>
          </a:lstStyle>
          <a:p>
            <a:pPr>
              <a:defRPr/>
            </a:pPr>
            <a:fld id="{FF4E3926-128D-4332-8014-2B08D7A23CC4}" type="slidenum">
              <a:rPr lang="da-DK"/>
              <a:pPr>
                <a:defRPr/>
              </a:pPr>
              <a:t>‹#›</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Pladsholder til dato 3"/>
          <p:cNvSpPr>
            <a:spLocks noGrp="1"/>
          </p:cNvSpPr>
          <p:nvPr>
            <p:ph type="dt" sz="half" idx="10"/>
          </p:nvPr>
        </p:nvSpPr>
        <p:spPr/>
        <p:txBody>
          <a:bodyPr/>
          <a:lstStyle>
            <a:lvl1pPr>
              <a:defRPr/>
            </a:lvl1pPr>
          </a:lstStyle>
          <a:p>
            <a:pPr>
              <a:defRPr/>
            </a:pPr>
            <a:fld id="{1E527F99-1C4C-4A1C-91A0-7CB5415BE08E}" type="datetimeFigureOut">
              <a:rPr lang="da-DK"/>
              <a:pPr>
                <a:defRPr/>
              </a:pPr>
              <a:t>27.08.2024</a:t>
            </a:fld>
            <a:endParaRPr lang="da-DK"/>
          </a:p>
        </p:txBody>
      </p:sp>
      <p:sp>
        <p:nvSpPr>
          <p:cNvPr id="6" name="Pladsholder til sidefod 4"/>
          <p:cNvSpPr>
            <a:spLocks noGrp="1"/>
          </p:cNvSpPr>
          <p:nvPr>
            <p:ph type="ftr" sz="quarter" idx="11"/>
          </p:nvPr>
        </p:nvSpPr>
        <p:spPr/>
        <p:txBody>
          <a:bodyPr/>
          <a:lstStyle>
            <a:lvl1pPr>
              <a:defRPr/>
            </a:lvl1pPr>
          </a:lstStyle>
          <a:p>
            <a:pPr>
              <a:defRPr/>
            </a:pPr>
            <a:endParaRPr lang="da-DK"/>
          </a:p>
        </p:txBody>
      </p:sp>
      <p:sp>
        <p:nvSpPr>
          <p:cNvPr id="7" name="Pladsholder til diasnummer 5"/>
          <p:cNvSpPr>
            <a:spLocks noGrp="1"/>
          </p:cNvSpPr>
          <p:nvPr>
            <p:ph type="sldNum" sz="quarter" idx="12"/>
          </p:nvPr>
        </p:nvSpPr>
        <p:spPr/>
        <p:txBody>
          <a:bodyPr/>
          <a:lstStyle>
            <a:lvl1pPr>
              <a:defRPr/>
            </a:lvl1pPr>
          </a:lstStyle>
          <a:p>
            <a:pPr>
              <a:defRPr/>
            </a:pPr>
            <a:fld id="{6945BF0D-3AA2-485F-909D-10A952764813}" type="slidenum">
              <a:rPr lang="da-DK"/>
              <a:pPr>
                <a:defRPr/>
              </a:pPr>
              <a:t>‹#›</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a:t>Klik for at redigere titeltypografi i masteren</a:t>
            </a:r>
          </a:p>
        </p:txBody>
      </p:sp>
      <p:sp>
        <p:nvSpPr>
          <p:cNvPr id="1027" name="Pladsholder til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A0DAE70-A701-4B1C-9ACC-A1C26E203BF1}" type="datetimeFigureOut">
              <a:rPr lang="da-DK"/>
              <a:pPr>
                <a:defRPr/>
              </a:pPr>
              <a:t>27.08.2024</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312E71E-5E8F-4A3A-B726-E4005DC1E6BB}" type="slidenum">
              <a:rPr lang="da-DK"/>
              <a:pPr>
                <a:defRPr/>
              </a:pPr>
              <a:t>‹#›</a:t>
            </a:fld>
            <a:endParaRPr lang="da-DK"/>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72"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a:t>Klik for at redigere titeltypografi i masteren</a:t>
            </a:r>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8486C2C-9490-4139-8824-76DD9AF602BF}" type="datetimeFigureOut">
              <a:rPr lang="da-DK" smtClean="0">
                <a:solidFill>
                  <a:prstClr val="black">
                    <a:tint val="75000"/>
                  </a:prstClr>
                </a:solidFill>
                <a:latin typeface="Calibri"/>
                <a:cs typeface="+mn-cs"/>
              </a:rPr>
              <a:pPr fontAlgn="auto">
                <a:spcBef>
                  <a:spcPts val="0"/>
                </a:spcBef>
                <a:spcAft>
                  <a:spcPts val="0"/>
                </a:spcAft>
              </a:pPr>
              <a:t>27.08.2024</a:t>
            </a:fld>
            <a:endParaRPr lang="da-DK">
              <a:solidFill>
                <a:prstClr val="black">
                  <a:tint val="75000"/>
                </a:prstClr>
              </a:solidFill>
              <a:latin typeface="Calibri"/>
              <a:cs typeface="+mn-cs"/>
            </a:endParaRPr>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da-DK">
              <a:solidFill>
                <a:prstClr val="black">
                  <a:tint val="75000"/>
                </a:prstClr>
              </a:solidFill>
              <a:latin typeface="Calibri"/>
              <a:cs typeface="+mn-cs"/>
            </a:endParaRPr>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F9E329C-B3B5-4595-9C12-845C552B2CA1}" type="slidenum">
              <a:rPr lang="da-DK" smtClean="0">
                <a:solidFill>
                  <a:prstClr val="black">
                    <a:tint val="75000"/>
                  </a:prstClr>
                </a:solidFill>
                <a:latin typeface="Calibri"/>
                <a:cs typeface="+mn-cs"/>
              </a:rPr>
              <a:pPr fontAlgn="auto">
                <a:spcBef>
                  <a:spcPts val="0"/>
                </a:spcBef>
                <a:spcAft>
                  <a:spcPts val="0"/>
                </a:spcAft>
              </a:pPr>
              <a:t>‹#›</a:t>
            </a:fld>
            <a:endParaRPr lang="da-DK">
              <a:solidFill>
                <a:prstClr val="black">
                  <a:tint val="75000"/>
                </a:prstClr>
              </a:solidFill>
              <a:latin typeface="Calibri"/>
              <a:cs typeface="+mn-cs"/>
            </a:endParaRPr>
          </a:p>
        </p:txBody>
      </p:sp>
    </p:spTree>
    <p:extLst>
      <p:ext uri="{BB962C8B-B14F-4D97-AF65-F5344CB8AC3E}">
        <p14:creationId xmlns:p14="http://schemas.microsoft.com/office/powerpoint/2010/main" val="2657638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image" Target="../media/image36.png"/><Relationship Id="rId11" Type="http://schemas.openxmlformats.org/officeDocument/2006/relationships/image" Target="../media/image41.jpe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jpe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dpf.dk/produkt/det-kunne-vaere-saa-godt/" TargetMode="External"/><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mailto:kontakt@malenefriisandersen.dk"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AdobeStock_619392434-Recovered.psd" descr="AdobeStock_619392434-Recovered.ps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1246" y="-50375"/>
            <a:ext cx="13306623" cy="6958750"/>
          </a:xfrm>
          <a:prstGeom prst="rect">
            <a:avLst/>
          </a:prstGeom>
          <a:ln w="12700">
            <a:miter lim="400000"/>
          </a:ln>
        </p:spPr>
      </p:pic>
      <p:sp>
        <p:nvSpPr>
          <p:cNvPr id="221" name="TRtirsdag…"/>
          <p:cNvSpPr/>
          <p:nvPr/>
        </p:nvSpPr>
        <p:spPr>
          <a:xfrm>
            <a:off x="7411" y="218251"/>
            <a:ext cx="6772286" cy="304698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3600"/>
            </a:pPr>
            <a:endParaRPr sz="4800" dirty="0"/>
          </a:p>
          <a:p>
            <a:pPr algn="ctr">
              <a:defRPr sz="3600" b="1"/>
            </a:pPr>
            <a:endParaRPr sz="4800" dirty="0"/>
          </a:p>
          <a:p>
            <a:pPr algn="ctr">
              <a:defRPr sz="3600" b="1"/>
            </a:pPr>
            <a:r>
              <a:rPr lang="da-DK" sz="4800" dirty="0"/>
              <a:t>På jagt efter</a:t>
            </a:r>
          </a:p>
          <a:p>
            <a:pPr algn="ctr">
              <a:defRPr sz="3600" b="1"/>
            </a:pPr>
            <a:r>
              <a:rPr lang="da-DK" sz="4800" dirty="0"/>
              <a:t>indflydelse </a:t>
            </a:r>
          </a:p>
        </p:txBody>
      </p:sp>
      <p:sp>
        <p:nvSpPr>
          <p:cNvPr id="222" name="Ved Malene Friis Andersen Ph.d., cand.psych.aut., selvstændig organisationspsykolog og gæsteforsker"/>
          <p:cNvSpPr>
            <a:spLocks noGrp="1"/>
          </p:cNvSpPr>
          <p:nvPr>
            <p:ph type="ctrTitle"/>
          </p:nvPr>
        </p:nvSpPr>
        <p:spPr>
          <a:xfrm>
            <a:off x="1352173" y="4092166"/>
            <a:ext cx="4108162" cy="776994"/>
          </a:xfrm>
          <a:prstGeom prst="rect">
            <a:avLst/>
          </a:prstGeom>
        </p:spPr>
        <p:txBody>
          <a:bodyPr/>
          <a:lstStyle/>
          <a:p>
            <a:pPr defTabSz="758951">
              <a:defRPr sz="1992" i="1"/>
            </a:pPr>
            <a:r>
              <a:rPr dirty="0"/>
              <a:t>Ved Malene Friis Andersen</a:t>
            </a:r>
            <a:br>
              <a:rPr dirty="0"/>
            </a:br>
            <a:r>
              <a:rPr sz="1328" dirty="0" err="1"/>
              <a:t>Ph.d.</a:t>
            </a:r>
            <a:r>
              <a:rPr sz="1328" dirty="0"/>
              <a:t>, </a:t>
            </a:r>
            <a:r>
              <a:rPr sz="1328" dirty="0" err="1"/>
              <a:t>cand.psych.aut</a:t>
            </a:r>
            <a:r>
              <a:rPr sz="1328" dirty="0"/>
              <a:t>., </a:t>
            </a:r>
            <a:r>
              <a:rPr sz="1328" dirty="0" err="1"/>
              <a:t>selvstændig</a:t>
            </a:r>
            <a:r>
              <a:rPr sz="1328" dirty="0"/>
              <a:t> </a:t>
            </a:r>
            <a:r>
              <a:rPr sz="1328" dirty="0" err="1"/>
              <a:t>organisationspsykolog</a:t>
            </a:r>
            <a:r>
              <a:rPr sz="1328" dirty="0"/>
              <a:t> og </a:t>
            </a:r>
            <a:r>
              <a:rPr sz="1328" dirty="0" err="1"/>
              <a:t>gæsteforsker</a:t>
            </a:r>
            <a:r>
              <a:rPr sz="1328"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9E635155-1A09-A0D1-FB7A-7B3D43741A9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73532" y="2206082"/>
            <a:ext cx="2420001" cy="3226668"/>
          </a:xfrm>
          <a:prstGeom prst="rect">
            <a:avLst/>
          </a:prstGeom>
        </p:spPr>
      </p:pic>
      <p:pic>
        <p:nvPicPr>
          <p:cNvPr id="8" name="Billede 7">
            <a:extLst>
              <a:ext uri="{FF2B5EF4-FFF2-40B4-BE49-F238E27FC236}">
                <a16:creationId xmlns:a16="http://schemas.microsoft.com/office/drawing/2014/main" id="{AB7FE45F-AB93-A22A-9446-2E2DCC9A27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3568" y="2204864"/>
            <a:ext cx="4841892" cy="3226667"/>
          </a:xfrm>
          <a:prstGeom prst="rect">
            <a:avLst/>
          </a:prstGeom>
        </p:spPr>
      </p:pic>
      <p:sp>
        <p:nvSpPr>
          <p:cNvPr id="9" name="Text Box 2">
            <a:extLst>
              <a:ext uri="{FF2B5EF4-FFF2-40B4-BE49-F238E27FC236}">
                <a16:creationId xmlns:a16="http://schemas.microsoft.com/office/drawing/2014/main" id="{B3CA52AD-CFFF-D52C-3B8C-BB66DADDF745}"/>
              </a:ext>
            </a:extLst>
          </p:cNvPr>
          <p:cNvSpPr>
            <a:spLocks noGrp="1" noChangeArrowheads="1"/>
          </p:cNvSpPr>
          <p:nvPr>
            <p:ph type="title"/>
          </p:nvPr>
        </p:nvSpPr>
        <p:spPr>
          <a:xfrm>
            <a:off x="94804" y="902472"/>
            <a:ext cx="7933579" cy="582312"/>
          </a:xfrm>
          <a:noFill/>
        </p:spPr>
        <p:txBody>
          <a:bodyPr>
            <a:noAutofit/>
          </a:bodyPr>
          <a:lstStyle/>
          <a:p>
            <a:pPr algn="l" eaLnBrk="1" hangingPunct="1">
              <a:spcBef>
                <a:spcPct val="50000"/>
              </a:spcBef>
            </a:pPr>
            <a:r>
              <a:rPr lang="da-DK" sz="2400" b="1" dirty="0">
                <a:solidFill>
                  <a:srgbClr val="990033"/>
                </a:solidFill>
              </a:rPr>
              <a:t>Har vi bygget vores arbejdspladser på et fejlagtigt menneskesyn? Og er det med til at begrænse indflydelsen?</a:t>
            </a:r>
          </a:p>
        </p:txBody>
      </p:sp>
      <p:pic>
        <p:nvPicPr>
          <p:cNvPr id="2" name="Billede 1">
            <a:extLst>
              <a:ext uri="{FF2B5EF4-FFF2-40B4-BE49-F238E27FC236}">
                <a16:creationId xmlns:a16="http://schemas.microsoft.com/office/drawing/2014/main" id="{D7636E8A-4B8E-1F2D-E9A2-F30C1C8D1A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56156" y="0"/>
            <a:ext cx="2040380" cy="1988840"/>
          </a:xfrm>
          <a:prstGeom prst="rect">
            <a:avLst/>
          </a:prstGeom>
        </p:spPr>
      </p:pic>
    </p:spTree>
    <p:extLst>
      <p:ext uri="{BB962C8B-B14F-4D97-AF65-F5344CB8AC3E}">
        <p14:creationId xmlns:p14="http://schemas.microsoft.com/office/powerpoint/2010/main" val="1935455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3CAF6F65-2549-FF93-4732-105FBCAF9ABB}"/>
              </a:ext>
            </a:extLst>
          </p:cNvPr>
          <p:cNvPicPr>
            <a:picLocks noChangeAspect="1"/>
          </p:cNvPicPr>
          <p:nvPr/>
        </p:nvPicPr>
        <p:blipFill>
          <a:blip r:embed="rId2"/>
          <a:stretch>
            <a:fillRect/>
          </a:stretch>
        </p:blipFill>
        <p:spPr>
          <a:xfrm>
            <a:off x="2104001" y="476672"/>
            <a:ext cx="5420327" cy="5720663"/>
          </a:xfrm>
          <a:prstGeom prst="rect">
            <a:avLst/>
          </a:prstGeom>
          <a:noFill/>
        </p:spPr>
      </p:pic>
      <p:pic>
        <p:nvPicPr>
          <p:cNvPr id="6" name="Billede 5">
            <a:extLst>
              <a:ext uri="{FF2B5EF4-FFF2-40B4-BE49-F238E27FC236}">
                <a16:creationId xmlns:a16="http://schemas.microsoft.com/office/drawing/2014/main" id="{B4DA10FC-2FF8-2C2D-C047-2E05EF06C2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56156" y="0"/>
            <a:ext cx="2040380" cy="1988840"/>
          </a:xfrm>
          <a:prstGeom prst="rect">
            <a:avLst/>
          </a:prstGeom>
        </p:spPr>
      </p:pic>
    </p:spTree>
    <p:extLst>
      <p:ext uri="{BB962C8B-B14F-4D97-AF65-F5344CB8AC3E}">
        <p14:creationId xmlns:p14="http://schemas.microsoft.com/office/powerpoint/2010/main" val="4185936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 name="AdobeStock_619392434-Recovered.psd" descr="AdobeStock_619392434-Recovered.ps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7946" y="-50375"/>
            <a:ext cx="13306623" cy="6958750"/>
          </a:xfrm>
          <a:prstGeom prst="rect">
            <a:avLst/>
          </a:prstGeom>
          <a:ln w="12700">
            <a:miter lim="400000"/>
          </a:ln>
        </p:spPr>
      </p:pic>
      <p:sp>
        <p:nvSpPr>
          <p:cNvPr id="2" name="TRtirsdag…">
            <a:extLst>
              <a:ext uri="{FF2B5EF4-FFF2-40B4-BE49-F238E27FC236}">
                <a16:creationId xmlns:a16="http://schemas.microsoft.com/office/drawing/2014/main" id="{58FC344D-D6D3-DCD6-336B-096B24B8BE04}"/>
              </a:ext>
            </a:extLst>
          </p:cNvPr>
          <p:cNvSpPr/>
          <p:nvPr/>
        </p:nvSpPr>
        <p:spPr>
          <a:xfrm>
            <a:off x="-108520" y="1624732"/>
            <a:ext cx="6772286" cy="120032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3600"/>
            </a:pPr>
            <a:endParaRPr dirty="0"/>
          </a:p>
          <a:p>
            <a:pPr algn="ctr">
              <a:defRPr sz="3600" b="1"/>
            </a:pPr>
            <a:r>
              <a:rPr lang="da-DK" dirty="0"/>
              <a:t>Tre indflydelsesformer</a:t>
            </a:r>
            <a:endParaRPr dirty="0"/>
          </a:p>
        </p:txBody>
      </p:sp>
    </p:spTree>
    <p:extLst>
      <p:ext uri="{BB962C8B-B14F-4D97-AF65-F5344CB8AC3E}">
        <p14:creationId xmlns:p14="http://schemas.microsoft.com/office/powerpoint/2010/main" val="2978678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B553FC79-2BC1-0170-6C9B-BBA9244ED06F}"/>
              </a:ext>
            </a:extLst>
          </p:cNvPr>
          <p:cNvPicPr>
            <a:picLocks noChangeAspect="1"/>
          </p:cNvPicPr>
          <p:nvPr/>
        </p:nvPicPr>
        <p:blipFill>
          <a:blip r:embed="rId2"/>
          <a:stretch>
            <a:fillRect/>
          </a:stretch>
        </p:blipFill>
        <p:spPr>
          <a:xfrm>
            <a:off x="2023651" y="1610047"/>
            <a:ext cx="5096698" cy="4627265"/>
          </a:xfrm>
          <a:prstGeom prst="rect">
            <a:avLst/>
          </a:prstGeom>
        </p:spPr>
      </p:pic>
      <p:sp>
        <p:nvSpPr>
          <p:cNvPr id="4" name="Tekstfelt 3">
            <a:extLst>
              <a:ext uri="{FF2B5EF4-FFF2-40B4-BE49-F238E27FC236}">
                <a16:creationId xmlns:a16="http://schemas.microsoft.com/office/drawing/2014/main" id="{B7BFD201-6C75-DD4D-DD1D-8C9913F9848E}"/>
              </a:ext>
            </a:extLst>
          </p:cNvPr>
          <p:cNvSpPr txBox="1"/>
          <p:nvPr/>
        </p:nvSpPr>
        <p:spPr>
          <a:xfrm>
            <a:off x="467544" y="332656"/>
            <a:ext cx="8424936" cy="461665"/>
          </a:xfrm>
          <a:prstGeom prst="rect">
            <a:avLst/>
          </a:prstGeom>
          <a:noFill/>
        </p:spPr>
        <p:txBody>
          <a:bodyPr wrap="square" rtlCol="0">
            <a:spAutoFit/>
          </a:bodyPr>
          <a:lstStyle/>
          <a:p>
            <a:r>
              <a:rPr lang="da-DK" sz="2400" b="1" dirty="0">
                <a:solidFill>
                  <a:srgbClr val="990033"/>
                </a:solidFill>
              </a:rPr>
              <a:t>Tre indflydelsesformer med hver deres betydning</a:t>
            </a:r>
          </a:p>
        </p:txBody>
      </p:sp>
      <p:sp>
        <p:nvSpPr>
          <p:cNvPr id="5" name="Rektangel 4">
            <a:extLst>
              <a:ext uri="{FF2B5EF4-FFF2-40B4-BE49-F238E27FC236}">
                <a16:creationId xmlns:a16="http://schemas.microsoft.com/office/drawing/2014/main" id="{0AE9762A-AFB9-7015-01B5-A652F2347871}"/>
              </a:ext>
            </a:extLst>
          </p:cNvPr>
          <p:cNvSpPr/>
          <p:nvPr/>
        </p:nvSpPr>
        <p:spPr>
          <a:xfrm>
            <a:off x="7298917" y="6539507"/>
            <a:ext cx="1822287" cy="276999"/>
          </a:xfrm>
          <a:prstGeom prst="rect">
            <a:avLst/>
          </a:prstGeom>
        </p:spPr>
        <p:txBody>
          <a:bodyPr wrap="square">
            <a:spAutoFit/>
          </a:bodyPr>
          <a:lstStyle/>
          <a:p>
            <a:r>
              <a:rPr lang="da-DK" sz="1200" i="1" dirty="0">
                <a:solidFill>
                  <a:srgbClr val="A50021"/>
                </a:solidFill>
              </a:rPr>
              <a:t>Malene Friis Andersen</a:t>
            </a:r>
            <a:endParaRPr lang="da-DK" sz="1200" dirty="0"/>
          </a:p>
        </p:txBody>
      </p:sp>
    </p:spTree>
    <p:extLst>
      <p:ext uri="{BB962C8B-B14F-4D97-AF65-F5344CB8AC3E}">
        <p14:creationId xmlns:p14="http://schemas.microsoft.com/office/powerpoint/2010/main" val="3146777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 7">
            <a:extLst>
              <a:ext uri="{FF2B5EF4-FFF2-40B4-BE49-F238E27FC236}">
                <a16:creationId xmlns:a16="http://schemas.microsoft.com/office/drawing/2014/main" id="{007D83AC-CA1B-BF87-0A53-92C455107A26}"/>
              </a:ext>
            </a:extLst>
          </p:cNvPr>
          <p:cNvGraphicFramePr>
            <a:graphicFrameLocks noGrp="1"/>
          </p:cNvGraphicFramePr>
          <p:nvPr/>
        </p:nvGraphicFramePr>
        <p:xfrm>
          <a:off x="827584" y="2045350"/>
          <a:ext cx="3259437" cy="4048224"/>
        </p:xfrm>
        <a:graphic>
          <a:graphicData uri="http://schemas.openxmlformats.org/drawingml/2006/table">
            <a:tbl>
              <a:tblPr firstRow="1" bandRow="1">
                <a:tableStyleId>{5C22544A-7EE6-4342-B048-85BDC9FD1C3A}</a:tableStyleId>
              </a:tblPr>
              <a:tblGrid>
                <a:gridCol w="3259437">
                  <a:extLst>
                    <a:ext uri="{9D8B030D-6E8A-4147-A177-3AD203B41FA5}">
                      <a16:colId xmlns:a16="http://schemas.microsoft.com/office/drawing/2014/main" val="3074068649"/>
                    </a:ext>
                  </a:extLst>
                </a:gridCol>
              </a:tblGrid>
              <a:tr h="565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dirty="0"/>
                        <a:t>Indflydelsesform</a:t>
                      </a:r>
                    </a:p>
                  </a:txBody>
                  <a:tcPr/>
                </a:tc>
                <a:extLst>
                  <a:ext uri="{0D108BD9-81ED-4DB2-BD59-A6C34878D82A}">
                    <a16:rowId xmlns:a16="http://schemas.microsoft.com/office/drawing/2014/main" val="3729705603"/>
                  </a:ext>
                </a:extLst>
              </a:tr>
              <a:tr h="3483176">
                <a:tc>
                  <a:txBody>
                    <a:bodyPr/>
                    <a:lstStyle/>
                    <a:p>
                      <a:r>
                        <a:rPr lang="da-DK" sz="1800" b="1" dirty="0"/>
                        <a:t>Opgaveorienteret indflydelse</a:t>
                      </a:r>
                    </a:p>
                    <a:p>
                      <a:endParaRPr lang="da-DK" sz="1800" b="1" dirty="0"/>
                    </a:p>
                    <a:p>
                      <a:r>
                        <a:rPr lang="da-DK" sz="1800" b="0" dirty="0"/>
                        <a:t>De ansatte oplever denne form for indflydelse når de har indflydelse på</a:t>
                      </a:r>
                    </a:p>
                    <a:p>
                      <a:pPr marL="285750" indent="-285750">
                        <a:buFont typeface="Arial" panose="020B0604020202020204" pitchFamily="34" charset="0"/>
                        <a:buChar char="•"/>
                      </a:pPr>
                      <a:r>
                        <a:rPr lang="da-DK" sz="1800" b="0" dirty="0"/>
                        <a:t>Hvordan de løser opgaverne</a:t>
                      </a:r>
                    </a:p>
                    <a:p>
                      <a:pPr marL="285750" indent="-285750">
                        <a:buFont typeface="Arial" panose="020B0604020202020204" pitchFamily="34" charset="0"/>
                        <a:buChar char="•"/>
                      </a:pPr>
                      <a:r>
                        <a:rPr lang="da-DK" sz="1800" b="0" dirty="0"/>
                        <a:t>Hvordan de prioriterer opgaverne </a:t>
                      </a:r>
                    </a:p>
                    <a:p>
                      <a:pPr marL="285750" indent="-285750">
                        <a:buFont typeface="Arial" panose="020B0604020202020204" pitchFamily="34" charset="0"/>
                        <a:buChar char="•"/>
                      </a:pPr>
                      <a:r>
                        <a:rPr lang="da-DK" sz="1800" b="0" dirty="0"/>
                        <a:t>I hvilken rækkefølge opgaverne løses</a:t>
                      </a:r>
                    </a:p>
                    <a:p>
                      <a:pPr marL="285750" indent="-285750">
                        <a:buFont typeface="Arial" panose="020B0604020202020204" pitchFamily="34" charset="0"/>
                        <a:buChar char="•"/>
                      </a:pPr>
                      <a:r>
                        <a:rPr lang="da-DK" sz="1800" b="0" dirty="0"/>
                        <a:t>Hvornår opgaverne løses </a:t>
                      </a:r>
                    </a:p>
                    <a:p>
                      <a:endParaRPr lang="da-DK" dirty="0"/>
                    </a:p>
                  </a:txBody>
                  <a:tcPr/>
                </a:tc>
                <a:extLst>
                  <a:ext uri="{0D108BD9-81ED-4DB2-BD59-A6C34878D82A}">
                    <a16:rowId xmlns:a16="http://schemas.microsoft.com/office/drawing/2014/main" val="3685721053"/>
                  </a:ext>
                </a:extLst>
              </a:tr>
            </a:tbl>
          </a:graphicData>
        </a:graphic>
      </p:graphicFrame>
      <p:graphicFrame>
        <p:nvGraphicFramePr>
          <p:cNvPr id="8" name="Tabel 7">
            <a:extLst>
              <a:ext uri="{FF2B5EF4-FFF2-40B4-BE49-F238E27FC236}">
                <a16:creationId xmlns:a16="http://schemas.microsoft.com/office/drawing/2014/main" id="{79C42D90-D6AF-653E-B877-C84D9C290C86}"/>
              </a:ext>
            </a:extLst>
          </p:cNvPr>
          <p:cNvGraphicFramePr>
            <a:graphicFrameLocks noGrp="1"/>
          </p:cNvGraphicFramePr>
          <p:nvPr/>
        </p:nvGraphicFramePr>
        <p:xfrm>
          <a:off x="4768947" y="2045072"/>
          <a:ext cx="3835501" cy="4048224"/>
        </p:xfrm>
        <a:graphic>
          <a:graphicData uri="http://schemas.openxmlformats.org/drawingml/2006/table">
            <a:tbl>
              <a:tblPr firstRow="1" bandRow="1">
                <a:tableStyleId>{5C22544A-7EE6-4342-B048-85BDC9FD1C3A}</a:tableStyleId>
              </a:tblPr>
              <a:tblGrid>
                <a:gridCol w="3835501">
                  <a:extLst>
                    <a:ext uri="{9D8B030D-6E8A-4147-A177-3AD203B41FA5}">
                      <a16:colId xmlns:a16="http://schemas.microsoft.com/office/drawing/2014/main" val="3074068649"/>
                    </a:ext>
                  </a:extLst>
                </a:gridCol>
              </a:tblGrid>
              <a:tr h="565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dirty="0"/>
                        <a:t>Betydningen af indflydelsesform</a:t>
                      </a:r>
                    </a:p>
                  </a:txBody>
                  <a:tcPr/>
                </a:tc>
                <a:extLst>
                  <a:ext uri="{0D108BD9-81ED-4DB2-BD59-A6C34878D82A}">
                    <a16:rowId xmlns:a16="http://schemas.microsoft.com/office/drawing/2014/main" val="3729705603"/>
                  </a:ext>
                </a:extLst>
              </a:tr>
              <a:tr h="3483176">
                <a:tc>
                  <a:txBody>
                    <a:bodyPr/>
                    <a:lstStyle/>
                    <a:p>
                      <a:r>
                        <a:rPr lang="da-DK" sz="1800" b="1" dirty="0"/>
                        <a:t>Performing</a:t>
                      </a:r>
                    </a:p>
                    <a:p>
                      <a:r>
                        <a:rPr lang="da-DK" sz="1800" dirty="0"/>
                        <a:t>Hjælper de ansatte til at løse opgaverne ved at</a:t>
                      </a:r>
                    </a:p>
                    <a:p>
                      <a:pPr marL="171450" indent="-171450">
                        <a:buFont typeface="Arial" panose="020B0604020202020204" pitchFamily="34" charset="0"/>
                        <a:buChar char="•"/>
                      </a:pPr>
                      <a:r>
                        <a:rPr lang="da-DK" sz="1800" b="0" dirty="0"/>
                        <a:t>Skabe et bedre fit mellem metode og opgave</a:t>
                      </a:r>
                    </a:p>
                    <a:p>
                      <a:pPr marL="171450" indent="-171450">
                        <a:buFont typeface="Arial" panose="020B0604020202020204" pitchFamily="34" charset="0"/>
                        <a:buChar char="•"/>
                      </a:pPr>
                      <a:r>
                        <a:rPr lang="da-DK" sz="1800" b="0" dirty="0"/>
                        <a:t>Kunne fokusere på de vigtigste og mest hastende opgaver </a:t>
                      </a:r>
                    </a:p>
                    <a:p>
                      <a:pPr marL="171450" indent="-171450">
                        <a:buFont typeface="Arial" panose="020B0604020202020204" pitchFamily="34" charset="0"/>
                        <a:buChar char="•"/>
                      </a:pPr>
                      <a:r>
                        <a:rPr lang="da-DK" sz="1800" b="0" dirty="0"/>
                        <a:t>Skabe en bedre balance mellem arbejdskrav og kognitive ressourcer og </a:t>
                      </a:r>
                      <a:r>
                        <a:rPr lang="da-DK" sz="1800" b="0" dirty="0" err="1"/>
                        <a:t>energy</a:t>
                      </a:r>
                      <a:r>
                        <a:rPr lang="da-DK" sz="1800" b="0" dirty="0"/>
                        <a:t> </a:t>
                      </a:r>
                    </a:p>
                    <a:p>
                      <a:pPr marL="171450" indent="-171450">
                        <a:buFont typeface="Arial" panose="020B0604020202020204" pitchFamily="34" charset="0"/>
                        <a:buChar char="•"/>
                      </a:pPr>
                      <a:r>
                        <a:rPr lang="da-DK" sz="1800" b="0" dirty="0"/>
                        <a:t>Forbedre </a:t>
                      </a:r>
                      <a:r>
                        <a:rPr lang="da-DK" sz="1800" b="0" dirty="0" err="1"/>
                        <a:t>work-life</a:t>
                      </a:r>
                      <a:r>
                        <a:rPr lang="da-DK" sz="1800" b="0" dirty="0"/>
                        <a:t> balance </a:t>
                      </a:r>
                    </a:p>
                    <a:p>
                      <a:endParaRPr lang="da-DK" dirty="0"/>
                    </a:p>
                  </a:txBody>
                  <a:tcPr/>
                </a:tc>
                <a:extLst>
                  <a:ext uri="{0D108BD9-81ED-4DB2-BD59-A6C34878D82A}">
                    <a16:rowId xmlns:a16="http://schemas.microsoft.com/office/drawing/2014/main" val="3685721053"/>
                  </a:ext>
                </a:extLst>
              </a:tr>
            </a:tbl>
          </a:graphicData>
        </a:graphic>
      </p:graphicFrame>
      <p:pic>
        <p:nvPicPr>
          <p:cNvPr id="9" name="Billede 8">
            <a:extLst>
              <a:ext uri="{FF2B5EF4-FFF2-40B4-BE49-F238E27FC236}">
                <a16:creationId xmlns:a16="http://schemas.microsoft.com/office/drawing/2014/main" id="{683DF7B2-4CF9-21F4-DCFA-E742686DA3C0}"/>
              </a:ext>
            </a:extLst>
          </p:cNvPr>
          <p:cNvPicPr>
            <a:picLocks noChangeAspect="1"/>
          </p:cNvPicPr>
          <p:nvPr/>
        </p:nvPicPr>
        <p:blipFill>
          <a:blip r:embed="rId2"/>
          <a:stretch>
            <a:fillRect/>
          </a:stretch>
        </p:blipFill>
        <p:spPr>
          <a:xfrm>
            <a:off x="3433192" y="44624"/>
            <a:ext cx="1858888" cy="1867187"/>
          </a:xfrm>
          <a:prstGeom prst="rect">
            <a:avLst/>
          </a:prstGeom>
        </p:spPr>
      </p:pic>
      <p:sp>
        <p:nvSpPr>
          <p:cNvPr id="2" name="Rektangel 1">
            <a:extLst>
              <a:ext uri="{FF2B5EF4-FFF2-40B4-BE49-F238E27FC236}">
                <a16:creationId xmlns:a16="http://schemas.microsoft.com/office/drawing/2014/main" id="{BFE63968-6C25-08C3-D579-3E589920169C}"/>
              </a:ext>
            </a:extLst>
          </p:cNvPr>
          <p:cNvSpPr/>
          <p:nvPr/>
        </p:nvSpPr>
        <p:spPr>
          <a:xfrm>
            <a:off x="7298917" y="6539507"/>
            <a:ext cx="1822287" cy="276999"/>
          </a:xfrm>
          <a:prstGeom prst="rect">
            <a:avLst/>
          </a:prstGeom>
        </p:spPr>
        <p:txBody>
          <a:bodyPr wrap="square">
            <a:spAutoFit/>
          </a:bodyPr>
          <a:lstStyle/>
          <a:p>
            <a:r>
              <a:rPr lang="da-DK" sz="1200" i="1" dirty="0">
                <a:solidFill>
                  <a:srgbClr val="A50021"/>
                </a:solidFill>
              </a:rPr>
              <a:t>Malene Friis Andersen</a:t>
            </a:r>
            <a:endParaRPr lang="da-DK" sz="1200" dirty="0"/>
          </a:p>
        </p:txBody>
      </p:sp>
    </p:spTree>
    <p:extLst>
      <p:ext uri="{BB962C8B-B14F-4D97-AF65-F5344CB8AC3E}">
        <p14:creationId xmlns:p14="http://schemas.microsoft.com/office/powerpoint/2010/main" val="3200606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 7">
            <a:extLst>
              <a:ext uri="{FF2B5EF4-FFF2-40B4-BE49-F238E27FC236}">
                <a16:creationId xmlns:a16="http://schemas.microsoft.com/office/drawing/2014/main" id="{007D83AC-CA1B-BF87-0A53-92C455107A26}"/>
              </a:ext>
            </a:extLst>
          </p:cNvPr>
          <p:cNvGraphicFramePr>
            <a:graphicFrameLocks noGrp="1"/>
          </p:cNvGraphicFramePr>
          <p:nvPr/>
        </p:nvGraphicFramePr>
        <p:xfrm>
          <a:off x="827584" y="2045350"/>
          <a:ext cx="3259437" cy="4048224"/>
        </p:xfrm>
        <a:graphic>
          <a:graphicData uri="http://schemas.openxmlformats.org/drawingml/2006/table">
            <a:tbl>
              <a:tblPr firstRow="1" bandRow="1">
                <a:tableStyleId>{5C22544A-7EE6-4342-B048-85BDC9FD1C3A}</a:tableStyleId>
              </a:tblPr>
              <a:tblGrid>
                <a:gridCol w="3259437">
                  <a:extLst>
                    <a:ext uri="{9D8B030D-6E8A-4147-A177-3AD203B41FA5}">
                      <a16:colId xmlns:a16="http://schemas.microsoft.com/office/drawing/2014/main" val="3074068649"/>
                    </a:ext>
                  </a:extLst>
                </a:gridCol>
              </a:tblGrid>
              <a:tr h="565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dirty="0"/>
                        <a:t>Indflydelsesform</a:t>
                      </a:r>
                    </a:p>
                  </a:txBody>
                  <a:tcPr/>
                </a:tc>
                <a:extLst>
                  <a:ext uri="{0D108BD9-81ED-4DB2-BD59-A6C34878D82A}">
                    <a16:rowId xmlns:a16="http://schemas.microsoft.com/office/drawing/2014/main" val="3729705603"/>
                  </a:ext>
                </a:extLst>
              </a:tr>
              <a:tr h="3483176">
                <a:tc>
                  <a:txBody>
                    <a:bodyPr/>
                    <a:lstStyle/>
                    <a:p>
                      <a:r>
                        <a:rPr lang="da-DK" sz="1800" b="1" dirty="0"/>
                        <a:t>Relationsorienteret indflydelse </a:t>
                      </a:r>
                    </a:p>
                    <a:p>
                      <a:r>
                        <a:rPr lang="da-DK" sz="1800" dirty="0"/>
                        <a:t>De ansatte oplever denne form for indflydelse, når de</a:t>
                      </a:r>
                    </a:p>
                    <a:p>
                      <a:pPr marL="171450" indent="-171450">
                        <a:buFont typeface="Arial" panose="020B0604020202020204" pitchFamily="34" charset="0"/>
                        <a:buChar char="•"/>
                      </a:pPr>
                      <a:r>
                        <a:rPr lang="da-DK" sz="1800" dirty="0"/>
                        <a:t>Udveksler perspektiver, ideer og viden</a:t>
                      </a:r>
                    </a:p>
                    <a:p>
                      <a:pPr marL="171450" indent="-171450">
                        <a:buFont typeface="Arial" panose="020B0604020202020204" pitchFamily="34" charset="0"/>
                        <a:buChar char="•"/>
                      </a:pPr>
                      <a:r>
                        <a:rPr lang="da-DK" sz="1800" dirty="0"/>
                        <a:t>Har en stemme</a:t>
                      </a:r>
                    </a:p>
                    <a:p>
                      <a:pPr marL="171450" indent="-171450">
                        <a:buFont typeface="Arial" panose="020B0604020202020204" pitchFamily="34" charset="0"/>
                        <a:buChar char="•"/>
                      </a:pPr>
                      <a:r>
                        <a:rPr lang="da-DK" sz="1800" dirty="0"/>
                        <a:t>Føler sig involveret i de daglige arbejdsprocesser</a:t>
                      </a:r>
                    </a:p>
                    <a:p>
                      <a:pPr marL="171450" indent="-171450">
                        <a:buFont typeface="Arial" panose="020B0604020202020204" pitchFamily="34" charset="0"/>
                        <a:buChar char="•"/>
                      </a:pPr>
                      <a:r>
                        <a:rPr lang="da-DK" sz="1800" dirty="0"/>
                        <a:t>Påvirker andre og bliver påvirket af andre</a:t>
                      </a:r>
                    </a:p>
                    <a:p>
                      <a:endParaRPr lang="da-DK" dirty="0"/>
                    </a:p>
                  </a:txBody>
                  <a:tcPr/>
                </a:tc>
                <a:extLst>
                  <a:ext uri="{0D108BD9-81ED-4DB2-BD59-A6C34878D82A}">
                    <a16:rowId xmlns:a16="http://schemas.microsoft.com/office/drawing/2014/main" val="3685721053"/>
                  </a:ext>
                </a:extLst>
              </a:tr>
            </a:tbl>
          </a:graphicData>
        </a:graphic>
      </p:graphicFrame>
      <p:graphicFrame>
        <p:nvGraphicFramePr>
          <p:cNvPr id="8" name="Tabel 7">
            <a:extLst>
              <a:ext uri="{FF2B5EF4-FFF2-40B4-BE49-F238E27FC236}">
                <a16:creationId xmlns:a16="http://schemas.microsoft.com/office/drawing/2014/main" id="{79C42D90-D6AF-653E-B877-C84D9C290C86}"/>
              </a:ext>
            </a:extLst>
          </p:cNvPr>
          <p:cNvGraphicFramePr>
            <a:graphicFrameLocks noGrp="1"/>
          </p:cNvGraphicFramePr>
          <p:nvPr/>
        </p:nvGraphicFramePr>
        <p:xfrm>
          <a:off x="4768947" y="2045072"/>
          <a:ext cx="3835501" cy="4048224"/>
        </p:xfrm>
        <a:graphic>
          <a:graphicData uri="http://schemas.openxmlformats.org/drawingml/2006/table">
            <a:tbl>
              <a:tblPr firstRow="1" bandRow="1">
                <a:tableStyleId>{5C22544A-7EE6-4342-B048-85BDC9FD1C3A}</a:tableStyleId>
              </a:tblPr>
              <a:tblGrid>
                <a:gridCol w="3835501">
                  <a:extLst>
                    <a:ext uri="{9D8B030D-6E8A-4147-A177-3AD203B41FA5}">
                      <a16:colId xmlns:a16="http://schemas.microsoft.com/office/drawing/2014/main" val="3074068649"/>
                    </a:ext>
                  </a:extLst>
                </a:gridCol>
              </a:tblGrid>
              <a:tr h="565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dirty="0"/>
                        <a:t>Betydningen af indflydelsesform</a:t>
                      </a:r>
                    </a:p>
                  </a:txBody>
                  <a:tcPr/>
                </a:tc>
                <a:extLst>
                  <a:ext uri="{0D108BD9-81ED-4DB2-BD59-A6C34878D82A}">
                    <a16:rowId xmlns:a16="http://schemas.microsoft.com/office/drawing/2014/main" val="3729705603"/>
                  </a:ext>
                </a:extLst>
              </a:tr>
              <a:tr h="3483176">
                <a:tc>
                  <a:txBody>
                    <a:bodyPr/>
                    <a:lstStyle/>
                    <a:p>
                      <a:r>
                        <a:rPr lang="da-DK" sz="1800" b="1" dirty="0" err="1"/>
                        <a:t>Belonging</a:t>
                      </a:r>
                      <a:endParaRPr lang="da-DK" sz="1800" b="1" dirty="0"/>
                    </a:p>
                    <a:p>
                      <a:r>
                        <a:rPr lang="da-DK" sz="1800" dirty="0"/>
                        <a:t>Skaber en følelse hos de ansatte af at være</a:t>
                      </a:r>
                    </a:p>
                    <a:p>
                      <a:pPr marL="171450" indent="-171450">
                        <a:buFont typeface="Arial" panose="020B0604020202020204" pitchFamily="34" charset="0"/>
                        <a:buChar char="•"/>
                      </a:pPr>
                      <a:r>
                        <a:rPr lang="da-DK" sz="1800" dirty="0"/>
                        <a:t>en legitim del af arbejdsfællesskabet</a:t>
                      </a:r>
                    </a:p>
                    <a:p>
                      <a:pPr marL="171450" indent="-171450">
                        <a:buFont typeface="Arial" panose="020B0604020202020204" pitchFamily="34" charset="0"/>
                        <a:buChar char="•"/>
                      </a:pPr>
                      <a:r>
                        <a:rPr lang="da-DK" sz="1800" dirty="0"/>
                        <a:t>relevant og en del af en meningsfuld helhed</a:t>
                      </a:r>
                    </a:p>
                    <a:p>
                      <a:pPr marL="171450" indent="-171450">
                        <a:buFont typeface="Arial" panose="020B0604020202020204" pitchFamily="34" charset="0"/>
                        <a:buChar char="•"/>
                      </a:pPr>
                      <a:r>
                        <a:rPr lang="da-DK" sz="1800" dirty="0"/>
                        <a:t>værdig og vigtig for andre</a:t>
                      </a:r>
                    </a:p>
                    <a:p>
                      <a:endParaRPr lang="da-DK" dirty="0"/>
                    </a:p>
                  </a:txBody>
                  <a:tcPr/>
                </a:tc>
                <a:extLst>
                  <a:ext uri="{0D108BD9-81ED-4DB2-BD59-A6C34878D82A}">
                    <a16:rowId xmlns:a16="http://schemas.microsoft.com/office/drawing/2014/main" val="3685721053"/>
                  </a:ext>
                </a:extLst>
              </a:tr>
            </a:tbl>
          </a:graphicData>
        </a:graphic>
      </p:graphicFrame>
      <p:pic>
        <p:nvPicPr>
          <p:cNvPr id="2" name="Billede 1">
            <a:extLst>
              <a:ext uri="{FF2B5EF4-FFF2-40B4-BE49-F238E27FC236}">
                <a16:creationId xmlns:a16="http://schemas.microsoft.com/office/drawing/2014/main" id="{0A81FC22-A5AD-2087-26D6-452D3D13AF4B}"/>
              </a:ext>
            </a:extLst>
          </p:cNvPr>
          <p:cNvPicPr>
            <a:picLocks noChangeAspect="1"/>
          </p:cNvPicPr>
          <p:nvPr/>
        </p:nvPicPr>
        <p:blipFill>
          <a:blip r:embed="rId2"/>
          <a:stretch>
            <a:fillRect/>
          </a:stretch>
        </p:blipFill>
        <p:spPr>
          <a:xfrm>
            <a:off x="3352800" y="219441"/>
            <a:ext cx="2299320" cy="1769399"/>
          </a:xfrm>
          <a:prstGeom prst="rect">
            <a:avLst/>
          </a:prstGeom>
        </p:spPr>
      </p:pic>
      <p:sp>
        <p:nvSpPr>
          <p:cNvPr id="3" name="Rektangel 2">
            <a:extLst>
              <a:ext uri="{FF2B5EF4-FFF2-40B4-BE49-F238E27FC236}">
                <a16:creationId xmlns:a16="http://schemas.microsoft.com/office/drawing/2014/main" id="{6E76BBD5-C9E6-D3D3-0695-3F11EB1ADF30}"/>
              </a:ext>
            </a:extLst>
          </p:cNvPr>
          <p:cNvSpPr/>
          <p:nvPr/>
        </p:nvSpPr>
        <p:spPr>
          <a:xfrm>
            <a:off x="7298917" y="6539507"/>
            <a:ext cx="1822287" cy="276999"/>
          </a:xfrm>
          <a:prstGeom prst="rect">
            <a:avLst/>
          </a:prstGeom>
        </p:spPr>
        <p:txBody>
          <a:bodyPr wrap="square">
            <a:spAutoFit/>
          </a:bodyPr>
          <a:lstStyle/>
          <a:p>
            <a:r>
              <a:rPr lang="da-DK" sz="1200" i="1" dirty="0">
                <a:solidFill>
                  <a:srgbClr val="A50021"/>
                </a:solidFill>
              </a:rPr>
              <a:t>Malene Friis Andersen</a:t>
            </a:r>
            <a:endParaRPr lang="da-DK" sz="1200" dirty="0"/>
          </a:p>
        </p:txBody>
      </p:sp>
    </p:spTree>
    <p:extLst>
      <p:ext uri="{BB962C8B-B14F-4D97-AF65-F5344CB8AC3E}">
        <p14:creationId xmlns:p14="http://schemas.microsoft.com/office/powerpoint/2010/main" val="1939100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C05FE-9354-6DE4-4958-F12C0A96400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88DE098-88B6-D346-A419-6FA7979E65FC}"/>
              </a:ext>
            </a:extLst>
          </p:cNvPr>
          <p:cNvSpPr>
            <a:spLocks noGrp="1"/>
          </p:cNvSpPr>
          <p:nvPr>
            <p:ph type="title"/>
          </p:nvPr>
        </p:nvSpPr>
        <p:spPr>
          <a:xfrm>
            <a:off x="596081" y="3968361"/>
            <a:ext cx="7948061" cy="1088068"/>
          </a:xfrm>
        </p:spPr>
        <p:txBody>
          <a:bodyPr>
            <a:noAutofit/>
          </a:bodyPr>
          <a:lstStyle/>
          <a:p>
            <a:pPr algn="ctr"/>
            <a:r>
              <a:rPr lang="da-DK" sz="2700" dirty="0"/>
              <a:t>Tænk i aktivering af de tillidsvalgte </a:t>
            </a:r>
            <a:br>
              <a:rPr lang="da-DK" sz="2700" dirty="0"/>
            </a:br>
            <a:r>
              <a:rPr lang="da-DK" sz="2700" dirty="0"/>
              <a:t>- de har en vigtig rolle i, at medarbejderne bliver hørt – og hører, når de bliver det.</a:t>
            </a:r>
          </a:p>
        </p:txBody>
      </p:sp>
      <p:pic>
        <p:nvPicPr>
          <p:cNvPr id="1026" name="Picture 2" descr="Her er de sjove - men ugyldige - stemmesedler | TV2 Østjylland">
            <a:extLst>
              <a:ext uri="{FF2B5EF4-FFF2-40B4-BE49-F238E27FC236}">
                <a16:creationId xmlns:a16="http://schemas.microsoft.com/office/drawing/2014/main" id="{7469AC7A-B87F-E812-6E56-5FAA35DA6EC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62603" y="1819418"/>
            <a:ext cx="3418795" cy="1914525"/>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a:extLst>
              <a:ext uri="{FF2B5EF4-FFF2-40B4-BE49-F238E27FC236}">
                <a16:creationId xmlns:a16="http://schemas.microsoft.com/office/drawing/2014/main" id="{112D5E45-43A2-C2CB-2C49-9C7A50BFEBFB}"/>
              </a:ext>
            </a:extLst>
          </p:cNvPr>
          <p:cNvSpPr/>
          <p:nvPr/>
        </p:nvSpPr>
        <p:spPr>
          <a:xfrm>
            <a:off x="7298917" y="6539507"/>
            <a:ext cx="1822287" cy="276999"/>
          </a:xfrm>
          <a:prstGeom prst="rect">
            <a:avLst/>
          </a:prstGeom>
        </p:spPr>
        <p:txBody>
          <a:bodyPr wrap="square">
            <a:spAutoFit/>
          </a:bodyPr>
          <a:lstStyle/>
          <a:p>
            <a:r>
              <a:rPr lang="da-DK" sz="1200" i="1" dirty="0">
                <a:solidFill>
                  <a:srgbClr val="A50021"/>
                </a:solidFill>
              </a:rPr>
              <a:t>Malene Friis Andersen</a:t>
            </a:r>
            <a:endParaRPr lang="da-DK" sz="1200" dirty="0"/>
          </a:p>
        </p:txBody>
      </p:sp>
    </p:spTree>
    <p:extLst>
      <p:ext uri="{BB962C8B-B14F-4D97-AF65-F5344CB8AC3E}">
        <p14:creationId xmlns:p14="http://schemas.microsoft.com/office/powerpoint/2010/main" val="3836497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 7">
            <a:extLst>
              <a:ext uri="{FF2B5EF4-FFF2-40B4-BE49-F238E27FC236}">
                <a16:creationId xmlns:a16="http://schemas.microsoft.com/office/drawing/2014/main" id="{007D83AC-CA1B-BF87-0A53-92C455107A26}"/>
              </a:ext>
            </a:extLst>
          </p:cNvPr>
          <p:cNvGraphicFramePr>
            <a:graphicFrameLocks noGrp="1"/>
          </p:cNvGraphicFramePr>
          <p:nvPr/>
        </p:nvGraphicFramePr>
        <p:xfrm>
          <a:off x="827584" y="2045350"/>
          <a:ext cx="3259437" cy="4048224"/>
        </p:xfrm>
        <a:graphic>
          <a:graphicData uri="http://schemas.openxmlformats.org/drawingml/2006/table">
            <a:tbl>
              <a:tblPr firstRow="1" bandRow="1">
                <a:tableStyleId>{5C22544A-7EE6-4342-B048-85BDC9FD1C3A}</a:tableStyleId>
              </a:tblPr>
              <a:tblGrid>
                <a:gridCol w="3259437">
                  <a:extLst>
                    <a:ext uri="{9D8B030D-6E8A-4147-A177-3AD203B41FA5}">
                      <a16:colId xmlns:a16="http://schemas.microsoft.com/office/drawing/2014/main" val="3074068649"/>
                    </a:ext>
                  </a:extLst>
                </a:gridCol>
              </a:tblGrid>
              <a:tr h="565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dirty="0"/>
                        <a:t>Indflydelsesform</a:t>
                      </a:r>
                    </a:p>
                  </a:txBody>
                  <a:tcPr/>
                </a:tc>
                <a:extLst>
                  <a:ext uri="{0D108BD9-81ED-4DB2-BD59-A6C34878D82A}">
                    <a16:rowId xmlns:a16="http://schemas.microsoft.com/office/drawing/2014/main" val="3729705603"/>
                  </a:ext>
                </a:extLst>
              </a:tr>
              <a:tr h="3483176">
                <a:tc>
                  <a:txBody>
                    <a:bodyPr/>
                    <a:lstStyle/>
                    <a:p>
                      <a:r>
                        <a:rPr lang="da-DK" sz="1800" b="1" dirty="0"/>
                        <a:t>Identitetsrelateret indflydelse</a:t>
                      </a:r>
                    </a:p>
                    <a:p>
                      <a:pPr marL="0" indent="0">
                        <a:buFont typeface="Arial" panose="020B0604020202020204" pitchFamily="34" charset="0"/>
                        <a:buNone/>
                      </a:pPr>
                      <a:r>
                        <a:rPr lang="da-DK" sz="1800" dirty="0"/>
                        <a:t>De ansatte oplever indflydelse som</a:t>
                      </a:r>
                    </a:p>
                    <a:p>
                      <a:pPr marL="171450" indent="-171450">
                        <a:buFont typeface="Arial" panose="020B0604020202020204" pitchFamily="34" charset="0"/>
                        <a:buChar char="•"/>
                      </a:pPr>
                      <a:r>
                        <a:rPr lang="da-DK" sz="1800" dirty="0"/>
                        <a:t>En personlig værdi</a:t>
                      </a:r>
                    </a:p>
                    <a:p>
                      <a:pPr marL="171450" indent="-171450">
                        <a:buFont typeface="Arial" panose="020B0604020202020204" pitchFamily="34" charset="0"/>
                        <a:buChar char="•"/>
                      </a:pPr>
                      <a:r>
                        <a:rPr lang="da-DK" sz="1800" dirty="0"/>
                        <a:t>En eksistentiel betingelse </a:t>
                      </a:r>
                    </a:p>
                    <a:p>
                      <a:pPr marL="171450" indent="-171450">
                        <a:buFont typeface="Arial" panose="020B0604020202020204" pitchFamily="34" charset="0"/>
                        <a:buChar char="•"/>
                      </a:pPr>
                      <a:r>
                        <a:rPr lang="da-DK" sz="1800" dirty="0"/>
                        <a:t>Relateret til selvværd og selvtillid  </a:t>
                      </a:r>
                    </a:p>
                    <a:p>
                      <a:endParaRPr lang="da-DK" dirty="0"/>
                    </a:p>
                  </a:txBody>
                  <a:tcPr/>
                </a:tc>
                <a:extLst>
                  <a:ext uri="{0D108BD9-81ED-4DB2-BD59-A6C34878D82A}">
                    <a16:rowId xmlns:a16="http://schemas.microsoft.com/office/drawing/2014/main" val="3685721053"/>
                  </a:ext>
                </a:extLst>
              </a:tr>
            </a:tbl>
          </a:graphicData>
        </a:graphic>
      </p:graphicFrame>
      <p:graphicFrame>
        <p:nvGraphicFramePr>
          <p:cNvPr id="8" name="Tabel 7">
            <a:extLst>
              <a:ext uri="{FF2B5EF4-FFF2-40B4-BE49-F238E27FC236}">
                <a16:creationId xmlns:a16="http://schemas.microsoft.com/office/drawing/2014/main" id="{79C42D90-D6AF-653E-B877-C84D9C290C86}"/>
              </a:ext>
            </a:extLst>
          </p:cNvPr>
          <p:cNvGraphicFramePr>
            <a:graphicFrameLocks noGrp="1"/>
          </p:cNvGraphicFramePr>
          <p:nvPr/>
        </p:nvGraphicFramePr>
        <p:xfrm>
          <a:off x="4768947" y="2045072"/>
          <a:ext cx="3835501" cy="4048224"/>
        </p:xfrm>
        <a:graphic>
          <a:graphicData uri="http://schemas.openxmlformats.org/drawingml/2006/table">
            <a:tbl>
              <a:tblPr firstRow="1" bandRow="1">
                <a:tableStyleId>{5C22544A-7EE6-4342-B048-85BDC9FD1C3A}</a:tableStyleId>
              </a:tblPr>
              <a:tblGrid>
                <a:gridCol w="3835501">
                  <a:extLst>
                    <a:ext uri="{9D8B030D-6E8A-4147-A177-3AD203B41FA5}">
                      <a16:colId xmlns:a16="http://schemas.microsoft.com/office/drawing/2014/main" val="3074068649"/>
                    </a:ext>
                  </a:extLst>
                </a:gridCol>
              </a:tblGrid>
              <a:tr h="565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dirty="0"/>
                        <a:t>Betydningen af indflydelsesform</a:t>
                      </a:r>
                    </a:p>
                  </a:txBody>
                  <a:tcPr/>
                </a:tc>
                <a:extLst>
                  <a:ext uri="{0D108BD9-81ED-4DB2-BD59-A6C34878D82A}">
                    <a16:rowId xmlns:a16="http://schemas.microsoft.com/office/drawing/2014/main" val="3729705603"/>
                  </a:ext>
                </a:extLst>
              </a:tr>
              <a:tr h="3483176">
                <a:tc>
                  <a:txBody>
                    <a:bodyPr/>
                    <a:lstStyle/>
                    <a:p>
                      <a:r>
                        <a:rPr lang="da-DK" sz="1800" b="1" dirty="0" err="1"/>
                        <a:t>Becoming</a:t>
                      </a:r>
                      <a:r>
                        <a:rPr lang="da-DK" sz="1800" b="1" dirty="0"/>
                        <a:t> </a:t>
                      </a:r>
                    </a:p>
                    <a:p>
                      <a:pPr marL="0" indent="0">
                        <a:buFont typeface="Arial" panose="020B0604020202020204" pitchFamily="34" charset="0"/>
                        <a:buNone/>
                      </a:pPr>
                      <a:r>
                        <a:rPr lang="da-DK" sz="1800" dirty="0"/>
                        <a:t>Den grad af indflydelse som de ansatte gives har betydning for deres selvforståelse </a:t>
                      </a:r>
                    </a:p>
                    <a:p>
                      <a:pPr marL="171450" indent="-171450">
                        <a:buFont typeface="Arial" panose="020B0604020202020204" pitchFamily="34" charset="0"/>
                        <a:buChar char="•"/>
                      </a:pPr>
                      <a:r>
                        <a:rPr lang="da-DK" sz="1800" dirty="0"/>
                        <a:t>Lav indflydelse: et objekt, en brik, en robot, et dyr </a:t>
                      </a:r>
                    </a:p>
                    <a:p>
                      <a:pPr marL="171450" indent="-171450">
                        <a:buFont typeface="Arial" panose="020B0604020202020204" pitchFamily="34" charset="0"/>
                        <a:buChar char="•"/>
                      </a:pPr>
                      <a:r>
                        <a:rPr lang="da-DK" sz="1800" dirty="0"/>
                        <a:t>Høj indflydelse: subjekt, følelse af at være i live, aktiv og et unikt menneske </a:t>
                      </a:r>
                    </a:p>
                    <a:p>
                      <a:endParaRPr lang="da-DK" dirty="0"/>
                    </a:p>
                  </a:txBody>
                  <a:tcPr/>
                </a:tc>
                <a:extLst>
                  <a:ext uri="{0D108BD9-81ED-4DB2-BD59-A6C34878D82A}">
                    <a16:rowId xmlns:a16="http://schemas.microsoft.com/office/drawing/2014/main" val="3685721053"/>
                  </a:ext>
                </a:extLst>
              </a:tr>
            </a:tbl>
          </a:graphicData>
        </a:graphic>
      </p:graphicFrame>
      <p:pic>
        <p:nvPicPr>
          <p:cNvPr id="3" name="Billede 2">
            <a:extLst>
              <a:ext uri="{FF2B5EF4-FFF2-40B4-BE49-F238E27FC236}">
                <a16:creationId xmlns:a16="http://schemas.microsoft.com/office/drawing/2014/main" id="{A879ECB2-CDF3-8255-E2E8-131BDD2ECF23}"/>
              </a:ext>
            </a:extLst>
          </p:cNvPr>
          <p:cNvPicPr>
            <a:picLocks noChangeAspect="1"/>
          </p:cNvPicPr>
          <p:nvPr/>
        </p:nvPicPr>
        <p:blipFill>
          <a:blip r:embed="rId2"/>
          <a:stretch>
            <a:fillRect/>
          </a:stretch>
        </p:blipFill>
        <p:spPr>
          <a:xfrm>
            <a:off x="3095625" y="404664"/>
            <a:ext cx="2952750" cy="1552575"/>
          </a:xfrm>
          <a:prstGeom prst="rect">
            <a:avLst/>
          </a:prstGeom>
        </p:spPr>
      </p:pic>
      <p:sp>
        <p:nvSpPr>
          <p:cNvPr id="2" name="Rektangel 1">
            <a:extLst>
              <a:ext uri="{FF2B5EF4-FFF2-40B4-BE49-F238E27FC236}">
                <a16:creationId xmlns:a16="http://schemas.microsoft.com/office/drawing/2014/main" id="{12A423AB-ECE1-E910-AB51-4B33E051047B}"/>
              </a:ext>
            </a:extLst>
          </p:cNvPr>
          <p:cNvSpPr/>
          <p:nvPr/>
        </p:nvSpPr>
        <p:spPr>
          <a:xfrm>
            <a:off x="7298917" y="6539507"/>
            <a:ext cx="1822287" cy="276999"/>
          </a:xfrm>
          <a:prstGeom prst="rect">
            <a:avLst/>
          </a:prstGeom>
        </p:spPr>
        <p:txBody>
          <a:bodyPr wrap="square">
            <a:spAutoFit/>
          </a:bodyPr>
          <a:lstStyle/>
          <a:p>
            <a:r>
              <a:rPr lang="da-DK" sz="1200" i="1" dirty="0">
                <a:solidFill>
                  <a:srgbClr val="A50021"/>
                </a:solidFill>
              </a:rPr>
              <a:t>Malene Friis Andersen</a:t>
            </a:r>
            <a:endParaRPr lang="da-DK" sz="1200" dirty="0"/>
          </a:p>
        </p:txBody>
      </p:sp>
    </p:spTree>
    <p:extLst>
      <p:ext uri="{BB962C8B-B14F-4D97-AF65-F5344CB8AC3E}">
        <p14:creationId xmlns:p14="http://schemas.microsoft.com/office/powerpoint/2010/main" val="1099066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0"/>
            <a:ext cx="9144000" cy="69300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 name="Rektangel 4"/>
          <p:cNvSpPr/>
          <p:nvPr/>
        </p:nvSpPr>
        <p:spPr>
          <a:xfrm>
            <a:off x="7298917" y="6539507"/>
            <a:ext cx="1822287" cy="276999"/>
          </a:xfrm>
          <a:prstGeom prst="rect">
            <a:avLst/>
          </a:prstGeom>
        </p:spPr>
        <p:txBody>
          <a:bodyPr wrap="square">
            <a:spAutoFit/>
          </a:bodyPr>
          <a:lstStyle/>
          <a:p>
            <a:r>
              <a:rPr lang="da-DK" sz="1200" i="1" dirty="0">
                <a:solidFill>
                  <a:srgbClr val="A50021"/>
                </a:solidFill>
              </a:rPr>
              <a:t>Malene Friis Andersen</a:t>
            </a:r>
            <a:endParaRPr lang="da-DK" sz="1200" dirty="0"/>
          </a:p>
        </p:txBody>
      </p:sp>
      <p:sp>
        <p:nvSpPr>
          <p:cNvPr id="9" name="Text Box 2"/>
          <p:cNvSpPr>
            <a:spLocks noGrp="1" noChangeArrowheads="1"/>
          </p:cNvSpPr>
          <p:nvPr>
            <p:ph type="title"/>
          </p:nvPr>
        </p:nvSpPr>
        <p:spPr>
          <a:xfrm>
            <a:off x="94804" y="188640"/>
            <a:ext cx="9085708" cy="582312"/>
          </a:xfrm>
          <a:noFill/>
        </p:spPr>
        <p:txBody>
          <a:bodyPr>
            <a:noAutofit/>
          </a:bodyPr>
          <a:lstStyle/>
          <a:p>
            <a:pPr algn="l" eaLnBrk="1" hangingPunct="1">
              <a:spcBef>
                <a:spcPct val="50000"/>
              </a:spcBef>
            </a:pPr>
            <a:r>
              <a:rPr lang="da-DK" sz="2400" b="1" dirty="0">
                <a:solidFill>
                  <a:srgbClr val="990033"/>
                </a:solidFill>
              </a:rPr>
              <a:t>KORT DRØFTELSE</a:t>
            </a:r>
          </a:p>
        </p:txBody>
      </p:sp>
      <p:sp>
        <p:nvSpPr>
          <p:cNvPr id="7" name="Rektangel 6">
            <a:extLst>
              <a:ext uri="{FF2B5EF4-FFF2-40B4-BE49-F238E27FC236}">
                <a16:creationId xmlns:a16="http://schemas.microsoft.com/office/drawing/2014/main" id="{97137181-B5C1-4647-9345-2F2C8EE8C2D8}"/>
              </a:ext>
            </a:extLst>
          </p:cNvPr>
          <p:cNvSpPr/>
          <p:nvPr/>
        </p:nvSpPr>
        <p:spPr>
          <a:xfrm>
            <a:off x="1208760" y="1551437"/>
            <a:ext cx="6115519" cy="923330"/>
          </a:xfrm>
          <a:prstGeom prst="rect">
            <a:avLst/>
          </a:prstGeom>
        </p:spPr>
        <p:txBody>
          <a:bodyPr wrap="square">
            <a:spAutoFit/>
          </a:bodyPr>
          <a:lstStyle/>
          <a:p>
            <a:pPr algn="ctr" fontAlgn="base">
              <a:spcBef>
                <a:spcPct val="0"/>
              </a:spcBef>
              <a:spcAft>
                <a:spcPct val="0"/>
              </a:spcAft>
            </a:pPr>
            <a:r>
              <a:rPr lang="da-DK" sz="1350" dirty="0">
                <a:solidFill>
                  <a:prstClr val="black"/>
                </a:solidFill>
                <a:latin typeface="Arial" charset="0"/>
                <a:cs typeface="Arial" charset="0"/>
              </a:rPr>
              <a:t> </a:t>
            </a:r>
          </a:p>
          <a:p>
            <a:pPr algn="ctr" fontAlgn="base">
              <a:spcBef>
                <a:spcPct val="0"/>
              </a:spcBef>
              <a:spcAft>
                <a:spcPct val="0"/>
              </a:spcAft>
              <a:buFont typeface="Arial" pitchFamily="34" charset="0"/>
              <a:buChar char="•"/>
            </a:pPr>
            <a:endParaRPr lang="da-DK" sz="1350" dirty="0">
              <a:solidFill>
                <a:prstClr val="black"/>
              </a:solidFill>
              <a:latin typeface="Arial" charset="0"/>
              <a:cs typeface="Arial" charset="0"/>
            </a:endParaRPr>
          </a:p>
          <a:p>
            <a:pPr algn="ctr" fontAlgn="base">
              <a:spcBef>
                <a:spcPct val="0"/>
              </a:spcBef>
              <a:spcAft>
                <a:spcPct val="0"/>
              </a:spcAft>
            </a:pPr>
            <a:br>
              <a:rPr lang="da-DK" sz="1350" dirty="0">
                <a:solidFill>
                  <a:prstClr val="black"/>
                </a:solidFill>
                <a:latin typeface="Arial" charset="0"/>
                <a:cs typeface="Arial" charset="0"/>
              </a:rPr>
            </a:br>
            <a:endParaRPr lang="da-DK" sz="1350" dirty="0">
              <a:solidFill>
                <a:prstClr val="black"/>
              </a:solidFill>
              <a:latin typeface="Arial" charset="0"/>
              <a:cs typeface="Arial" charset="0"/>
            </a:endParaRPr>
          </a:p>
        </p:txBody>
      </p:sp>
      <p:sp>
        <p:nvSpPr>
          <p:cNvPr id="10" name="Tekstfelt 9">
            <a:extLst>
              <a:ext uri="{FF2B5EF4-FFF2-40B4-BE49-F238E27FC236}">
                <a16:creationId xmlns:a16="http://schemas.microsoft.com/office/drawing/2014/main" id="{79BCC60F-9695-41FF-AB05-443868D493B0}"/>
              </a:ext>
            </a:extLst>
          </p:cNvPr>
          <p:cNvSpPr txBox="1"/>
          <p:nvPr/>
        </p:nvSpPr>
        <p:spPr>
          <a:xfrm>
            <a:off x="377180" y="5517232"/>
            <a:ext cx="8299276" cy="923330"/>
          </a:xfrm>
          <a:prstGeom prst="rect">
            <a:avLst/>
          </a:prstGeom>
          <a:noFill/>
        </p:spPr>
        <p:txBody>
          <a:bodyPr wrap="square">
            <a:spAutoFit/>
          </a:bodyPr>
          <a:lstStyle/>
          <a:p>
            <a:pPr algn="ctr"/>
            <a:r>
              <a:rPr lang="en-US" dirty="0" err="1">
                <a:solidFill>
                  <a:srgbClr val="000000"/>
                </a:solidFill>
                <a:latin typeface="Arial Unicode MS"/>
              </a:rPr>
              <a:t>Hvilken</a:t>
            </a:r>
            <a:r>
              <a:rPr lang="en-US" dirty="0">
                <a:solidFill>
                  <a:srgbClr val="000000"/>
                </a:solidFill>
                <a:latin typeface="Arial Unicode MS"/>
              </a:rPr>
              <a:t> </a:t>
            </a:r>
            <a:r>
              <a:rPr lang="en-US" dirty="0" err="1">
                <a:solidFill>
                  <a:srgbClr val="000000"/>
                </a:solidFill>
                <a:latin typeface="Arial Unicode MS"/>
              </a:rPr>
              <a:t>af</a:t>
            </a:r>
            <a:r>
              <a:rPr lang="en-US" dirty="0">
                <a:solidFill>
                  <a:srgbClr val="000000"/>
                </a:solidFill>
                <a:latin typeface="Arial Unicode MS"/>
              </a:rPr>
              <a:t> </a:t>
            </a:r>
            <a:r>
              <a:rPr lang="en-US" dirty="0" err="1">
                <a:solidFill>
                  <a:srgbClr val="000000"/>
                </a:solidFill>
                <a:latin typeface="Arial Unicode MS"/>
              </a:rPr>
              <a:t>indflydelsesformerne</a:t>
            </a:r>
            <a:r>
              <a:rPr lang="en-US" dirty="0">
                <a:solidFill>
                  <a:srgbClr val="000000"/>
                </a:solidFill>
                <a:latin typeface="Arial Unicode MS"/>
              </a:rPr>
              <a:t> – </a:t>
            </a:r>
            <a:r>
              <a:rPr lang="en-US" dirty="0" err="1">
                <a:solidFill>
                  <a:srgbClr val="000000"/>
                </a:solidFill>
                <a:latin typeface="Arial Unicode MS"/>
              </a:rPr>
              <a:t>eller</a:t>
            </a:r>
            <a:r>
              <a:rPr lang="en-US" dirty="0">
                <a:solidFill>
                  <a:srgbClr val="000000"/>
                </a:solidFill>
                <a:latin typeface="Arial Unicode MS"/>
              </a:rPr>
              <a:t> de </a:t>
            </a:r>
            <a:r>
              <a:rPr lang="en-US" dirty="0" err="1">
                <a:solidFill>
                  <a:srgbClr val="000000"/>
                </a:solidFill>
                <a:latin typeface="Arial Unicode MS"/>
              </a:rPr>
              <a:t>enkelte</a:t>
            </a:r>
            <a:r>
              <a:rPr lang="en-US" dirty="0">
                <a:solidFill>
                  <a:srgbClr val="000000"/>
                </a:solidFill>
                <a:latin typeface="Arial Unicode MS"/>
              </a:rPr>
              <a:t> </a:t>
            </a:r>
            <a:r>
              <a:rPr lang="en-US" dirty="0" err="1">
                <a:solidFill>
                  <a:srgbClr val="000000"/>
                </a:solidFill>
                <a:latin typeface="Arial Unicode MS"/>
              </a:rPr>
              <a:t>komponeter</a:t>
            </a:r>
            <a:r>
              <a:rPr lang="en-US" dirty="0">
                <a:solidFill>
                  <a:srgbClr val="000000"/>
                </a:solidFill>
                <a:latin typeface="Arial Unicode MS"/>
              </a:rPr>
              <a:t> – </a:t>
            </a:r>
            <a:r>
              <a:rPr lang="en-US" dirty="0" err="1">
                <a:solidFill>
                  <a:srgbClr val="000000"/>
                </a:solidFill>
                <a:latin typeface="Arial Unicode MS"/>
              </a:rPr>
              <a:t>oplever</a:t>
            </a:r>
            <a:r>
              <a:rPr lang="en-US" dirty="0">
                <a:solidFill>
                  <a:srgbClr val="000000"/>
                </a:solidFill>
                <a:latin typeface="Arial Unicode MS"/>
              </a:rPr>
              <a:t> du </a:t>
            </a:r>
            <a:r>
              <a:rPr lang="en-US" dirty="0" err="1">
                <a:solidFill>
                  <a:srgbClr val="000000"/>
                </a:solidFill>
                <a:latin typeface="Arial Unicode MS"/>
              </a:rPr>
              <a:t>især</a:t>
            </a:r>
            <a:r>
              <a:rPr lang="en-US" dirty="0">
                <a:solidFill>
                  <a:srgbClr val="000000"/>
                </a:solidFill>
                <a:latin typeface="Arial Unicode MS"/>
              </a:rPr>
              <a:t> er </a:t>
            </a:r>
            <a:r>
              <a:rPr lang="en-US" dirty="0" err="1">
                <a:solidFill>
                  <a:srgbClr val="000000"/>
                </a:solidFill>
                <a:latin typeface="Arial Unicode MS"/>
              </a:rPr>
              <a:t>presset</a:t>
            </a:r>
            <a:r>
              <a:rPr lang="en-US" dirty="0">
                <a:solidFill>
                  <a:srgbClr val="000000"/>
                </a:solidFill>
                <a:latin typeface="Arial Unicode MS"/>
              </a:rPr>
              <a:t> </a:t>
            </a:r>
            <a:r>
              <a:rPr lang="en-US" dirty="0" err="1">
                <a:solidFill>
                  <a:srgbClr val="000000"/>
                </a:solidFill>
                <a:latin typeface="Arial Unicode MS"/>
              </a:rPr>
              <a:t>på</a:t>
            </a:r>
            <a:r>
              <a:rPr lang="en-US" dirty="0">
                <a:solidFill>
                  <a:srgbClr val="000000"/>
                </a:solidFill>
                <a:latin typeface="Arial Unicode MS"/>
              </a:rPr>
              <a:t> </a:t>
            </a:r>
            <a:r>
              <a:rPr lang="en-US" dirty="0" err="1">
                <a:solidFill>
                  <a:srgbClr val="000000"/>
                </a:solidFill>
                <a:latin typeface="Arial Unicode MS"/>
              </a:rPr>
              <a:t>arbejdspladserne</a:t>
            </a:r>
            <a:r>
              <a:rPr lang="en-US" dirty="0">
                <a:solidFill>
                  <a:srgbClr val="000000"/>
                </a:solidFill>
                <a:latin typeface="Arial Unicode MS"/>
              </a:rPr>
              <a:t> netop nu? </a:t>
            </a:r>
          </a:p>
          <a:p>
            <a:pPr algn="ctr"/>
            <a:r>
              <a:rPr lang="en-US" dirty="0" err="1">
                <a:solidFill>
                  <a:srgbClr val="000000"/>
                </a:solidFill>
                <a:latin typeface="Arial Unicode MS"/>
              </a:rPr>
              <a:t>Hvorfor</a:t>
            </a:r>
            <a:r>
              <a:rPr lang="en-US" dirty="0">
                <a:solidFill>
                  <a:srgbClr val="000000"/>
                </a:solidFill>
                <a:latin typeface="Arial Unicode MS"/>
              </a:rPr>
              <a:t> </a:t>
            </a:r>
            <a:r>
              <a:rPr lang="en-US" dirty="0" err="1">
                <a:solidFill>
                  <a:srgbClr val="000000"/>
                </a:solidFill>
                <a:latin typeface="Arial Unicode MS"/>
              </a:rPr>
              <a:t>tror</a:t>
            </a:r>
            <a:r>
              <a:rPr lang="en-US" dirty="0">
                <a:solidFill>
                  <a:srgbClr val="000000"/>
                </a:solidFill>
                <a:latin typeface="Arial Unicode MS"/>
              </a:rPr>
              <a:t> du, at det er </a:t>
            </a:r>
            <a:r>
              <a:rPr lang="en-US" dirty="0" err="1">
                <a:solidFill>
                  <a:srgbClr val="000000"/>
                </a:solidFill>
                <a:latin typeface="Arial Unicode MS"/>
              </a:rPr>
              <a:t>sådan</a:t>
            </a:r>
            <a:r>
              <a:rPr lang="en-US" dirty="0">
                <a:solidFill>
                  <a:srgbClr val="000000"/>
                </a:solidFill>
                <a:latin typeface="Arial Unicode MS"/>
              </a:rPr>
              <a:t>?</a:t>
            </a:r>
            <a:endParaRPr lang="da-DK" dirty="0"/>
          </a:p>
        </p:txBody>
      </p:sp>
      <p:graphicFrame>
        <p:nvGraphicFramePr>
          <p:cNvPr id="2" name="Tabel 5">
            <a:extLst>
              <a:ext uri="{FF2B5EF4-FFF2-40B4-BE49-F238E27FC236}">
                <a16:creationId xmlns:a16="http://schemas.microsoft.com/office/drawing/2014/main" id="{DEAD186E-5E78-8A1F-11E1-49302AB0AED2}"/>
              </a:ext>
            </a:extLst>
          </p:cNvPr>
          <p:cNvGraphicFramePr>
            <a:graphicFrameLocks noGrp="1"/>
          </p:cNvGraphicFramePr>
          <p:nvPr/>
        </p:nvGraphicFramePr>
        <p:xfrm>
          <a:off x="323528" y="1140571"/>
          <a:ext cx="8424936" cy="4088629"/>
        </p:xfrm>
        <a:graphic>
          <a:graphicData uri="http://schemas.openxmlformats.org/drawingml/2006/table">
            <a:tbl>
              <a:tblPr firstRow="1" bandRow="1">
                <a:tableStyleId>{5C22544A-7EE6-4342-B048-85BDC9FD1C3A}</a:tableStyleId>
              </a:tblPr>
              <a:tblGrid>
                <a:gridCol w="4212468">
                  <a:extLst>
                    <a:ext uri="{9D8B030D-6E8A-4147-A177-3AD203B41FA5}">
                      <a16:colId xmlns:a16="http://schemas.microsoft.com/office/drawing/2014/main" val="992526612"/>
                    </a:ext>
                  </a:extLst>
                </a:gridCol>
                <a:gridCol w="4212468">
                  <a:extLst>
                    <a:ext uri="{9D8B030D-6E8A-4147-A177-3AD203B41FA5}">
                      <a16:colId xmlns:a16="http://schemas.microsoft.com/office/drawing/2014/main" val="1974599432"/>
                    </a:ext>
                  </a:extLst>
                </a:gridCol>
              </a:tblGrid>
              <a:tr h="1479547">
                <a:tc>
                  <a:txBody>
                    <a:bodyPr/>
                    <a:lstStyle/>
                    <a:p>
                      <a:r>
                        <a:rPr lang="da-DK" sz="1200" dirty="0"/>
                        <a:t>Opgaverelateret indflydelse</a:t>
                      </a:r>
                    </a:p>
                    <a:p>
                      <a:r>
                        <a:rPr lang="da-DK" sz="1200" b="0" dirty="0"/>
                        <a:t>De ansatte oplever denne form for indflydelse, når de har indflydelse på</a:t>
                      </a:r>
                    </a:p>
                    <a:p>
                      <a:pPr marL="285750" indent="-285750">
                        <a:buFont typeface="Arial" panose="020B0604020202020204" pitchFamily="34" charset="0"/>
                        <a:buChar char="•"/>
                      </a:pPr>
                      <a:r>
                        <a:rPr lang="da-DK" sz="1200" b="0" dirty="0"/>
                        <a:t>Hvordan de løser opgaverne</a:t>
                      </a:r>
                    </a:p>
                    <a:p>
                      <a:pPr marL="285750" indent="-285750">
                        <a:buFont typeface="Arial" panose="020B0604020202020204" pitchFamily="34" charset="0"/>
                        <a:buChar char="•"/>
                      </a:pPr>
                      <a:r>
                        <a:rPr lang="da-DK" sz="1200" b="0" dirty="0"/>
                        <a:t>Hvordan de prioriterer opgaverne </a:t>
                      </a:r>
                    </a:p>
                    <a:p>
                      <a:pPr marL="285750" indent="-285750">
                        <a:buFont typeface="Arial" panose="020B0604020202020204" pitchFamily="34" charset="0"/>
                        <a:buChar char="•"/>
                      </a:pPr>
                      <a:r>
                        <a:rPr lang="da-DK" sz="1200" b="0" dirty="0"/>
                        <a:t>I hvilken rækkefølge opgaverne løses</a:t>
                      </a:r>
                    </a:p>
                    <a:p>
                      <a:pPr marL="285750" indent="-285750">
                        <a:buFont typeface="Arial" panose="020B0604020202020204" pitchFamily="34" charset="0"/>
                        <a:buChar char="•"/>
                      </a:pPr>
                      <a:r>
                        <a:rPr lang="da-DK" sz="1200" b="0" dirty="0"/>
                        <a:t>Hvornår opgaverne løses </a:t>
                      </a:r>
                    </a:p>
                    <a:p>
                      <a:pPr marL="285750" indent="-285750">
                        <a:buFont typeface="Arial" panose="020B0604020202020204" pitchFamily="34" charset="0"/>
                        <a:buChar char="•"/>
                      </a:pPr>
                      <a:endParaRPr lang="da-DK" sz="1200" dirty="0"/>
                    </a:p>
                  </a:txBody>
                  <a:tcPr/>
                </a:tc>
                <a:tc>
                  <a:txBody>
                    <a:bodyPr/>
                    <a:lstStyle/>
                    <a:p>
                      <a:r>
                        <a:rPr lang="da-DK" sz="1200" dirty="0"/>
                        <a:t>Performing</a:t>
                      </a:r>
                    </a:p>
                    <a:p>
                      <a:r>
                        <a:rPr lang="da-DK" sz="1200" b="0" dirty="0"/>
                        <a:t>Hjælper de ansatte til at løse opgaverne ved at</a:t>
                      </a:r>
                    </a:p>
                    <a:p>
                      <a:pPr marL="171450" indent="-171450">
                        <a:buFont typeface="Arial" panose="020B0604020202020204" pitchFamily="34" charset="0"/>
                        <a:buChar char="•"/>
                      </a:pPr>
                      <a:r>
                        <a:rPr lang="da-DK" sz="1200" b="0" dirty="0"/>
                        <a:t>Skabe et bedre fit mellem metode og opgave</a:t>
                      </a:r>
                    </a:p>
                    <a:p>
                      <a:pPr marL="171450" indent="-171450">
                        <a:buFont typeface="Arial" panose="020B0604020202020204" pitchFamily="34" charset="0"/>
                        <a:buChar char="•"/>
                      </a:pPr>
                      <a:r>
                        <a:rPr lang="da-DK" sz="1200" b="0" dirty="0"/>
                        <a:t>Kunne fokusere på de vigtigste og mest hastende opgaver </a:t>
                      </a:r>
                    </a:p>
                    <a:p>
                      <a:pPr marL="171450" indent="-171450">
                        <a:buFont typeface="Arial" panose="020B0604020202020204" pitchFamily="34" charset="0"/>
                        <a:buChar char="•"/>
                      </a:pPr>
                      <a:r>
                        <a:rPr lang="da-DK" sz="1200" b="0" dirty="0"/>
                        <a:t>Skabe en bedre balance mellem arbejdskrav og kognitive ressourcer og energi </a:t>
                      </a:r>
                    </a:p>
                    <a:p>
                      <a:pPr marL="171450" indent="-171450">
                        <a:buFont typeface="Arial" panose="020B0604020202020204" pitchFamily="34" charset="0"/>
                        <a:buChar char="•"/>
                      </a:pPr>
                      <a:r>
                        <a:rPr lang="da-DK" sz="1200" b="0" dirty="0"/>
                        <a:t>Forbedre </a:t>
                      </a:r>
                      <a:r>
                        <a:rPr lang="da-DK" sz="1200" b="0" dirty="0" err="1"/>
                        <a:t>work-life</a:t>
                      </a:r>
                      <a:r>
                        <a:rPr lang="da-DK" sz="1200" b="0" dirty="0"/>
                        <a:t> balance </a:t>
                      </a:r>
                    </a:p>
                  </a:txBody>
                  <a:tcPr/>
                </a:tc>
                <a:extLst>
                  <a:ext uri="{0D108BD9-81ED-4DB2-BD59-A6C34878D82A}">
                    <a16:rowId xmlns:a16="http://schemas.microsoft.com/office/drawing/2014/main" val="488008452"/>
                  </a:ext>
                </a:extLst>
              </a:tr>
              <a:tr h="1131418">
                <a:tc>
                  <a:txBody>
                    <a:bodyPr/>
                    <a:lstStyle/>
                    <a:p>
                      <a:r>
                        <a:rPr lang="da-DK" sz="1200" b="1" dirty="0"/>
                        <a:t>Relationsorienteret indflydelse </a:t>
                      </a:r>
                    </a:p>
                    <a:p>
                      <a:r>
                        <a:rPr lang="da-DK" sz="1200" dirty="0"/>
                        <a:t>De ansatte oplever denne form for indflydelse, når de</a:t>
                      </a:r>
                    </a:p>
                    <a:p>
                      <a:pPr marL="171450" indent="-171450">
                        <a:buFont typeface="Arial" panose="020B0604020202020204" pitchFamily="34" charset="0"/>
                        <a:buChar char="•"/>
                      </a:pPr>
                      <a:r>
                        <a:rPr lang="da-DK" sz="1200" dirty="0"/>
                        <a:t>Udveksler perspektiver, ideer og viden</a:t>
                      </a:r>
                    </a:p>
                    <a:p>
                      <a:pPr marL="171450" indent="-171450">
                        <a:buFont typeface="Arial" panose="020B0604020202020204" pitchFamily="34" charset="0"/>
                        <a:buChar char="•"/>
                      </a:pPr>
                      <a:r>
                        <a:rPr lang="da-DK" sz="1200" dirty="0"/>
                        <a:t>Har en stemme</a:t>
                      </a:r>
                    </a:p>
                    <a:p>
                      <a:pPr marL="171450" indent="-171450">
                        <a:buFont typeface="Arial" panose="020B0604020202020204" pitchFamily="34" charset="0"/>
                        <a:buChar char="•"/>
                      </a:pPr>
                      <a:r>
                        <a:rPr lang="da-DK" sz="1200" dirty="0"/>
                        <a:t>Føler sig involveret i de daglige arbejdsprocesser</a:t>
                      </a:r>
                    </a:p>
                    <a:p>
                      <a:pPr marL="171450" indent="-171450">
                        <a:buFont typeface="Arial" panose="020B0604020202020204" pitchFamily="34" charset="0"/>
                        <a:buChar char="•"/>
                      </a:pPr>
                      <a:r>
                        <a:rPr lang="da-DK" sz="1200" dirty="0"/>
                        <a:t>Påvirker andre og bliver påvirket af andre</a:t>
                      </a:r>
                    </a:p>
                  </a:txBody>
                  <a:tcPr/>
                </a:tc>
                <a:tc>
                  <a:txBody>
                    <a:bodyPr/>
                    <a:lstStyle/>
                    <a:p>
                      <a:r>
                        <a:rPr lang="da-DK" sz="1200" b="1" dirty="0"/>
                        <a:t>Belonging</a:t>
                      </a:r>
                    </a:p>
                    <a:p>
                      <a:r>
                        <a:rPr lang="da-DK" sz="1200" dirty="0"/>
                        <a:t>Skaber en følelse hos de ansatte af at være</a:t>
                      </a:r>
                    </a:p>
                    <a:p>
                      <a:pPr marL="171450" indent="-171450">
                        <a:buFont typeface="Arial" panose="020B0604020202020204" pitchFamily="34" charset="0"/>
                        <a:buChar char="•"/>
                      </a:pPr>
                      <a:r>
                        <a:rPr lang="da-DK" sz="1200" dirty="0"/>
                        <a:t>en legitim del af arbejdsfællesskabet</a:t>
                      </a:r>
                    </a:p>
                    <a:p>
                      <a:pPr marL="171450" indent="-171450">
                        <a:buFont typeface="Arial" panose="020B0604020202020204" pitchFamily="34" charset="0"/>
                        <a:buChar char="•"/>
                      </a:pPr>
                      <a:r>
                        <a:rPr lang="da-DK" sz="1200" dirty="0"/>
                        <a:t>relevant og en del af en meningsfuld helhed</a:t>
                      </a:r>
                    </a:p>
                    <a:p>
                      <a:pPr marL="171450" indent="-171450">
                        <a:buFont typeface="Arial" panose="020B0604020202020204" pitchFamily="34" charset="0"/>
                        <a:buChar char="•"/>
                      </a:pPr>
                      <a:r>
                        <a:rPr lang="da-DK" sz="1200" dirty="0"/>
                        <a:t>værdig og vigtig for andre</a:t>
                      </a:r>
                    </a:p>
                  </a:txBody>
                  <a:tcPr/>
                </a:tc>
                <a:extLst>
                  <a:ext uri="{0D108BD9-81ED-4DB2-BD59-A6C34878D82A}">
                    <a16:rowId xmlns:a16="http://schemas.microsoft.com/office/drawing/2014/main" val="2997004208"/>
                  </a:ext>
                </a:extLst>
              </a:tr>
              <a:tr h="1345429">
                <a:tc>
                  <a:txBody>
                    <a:bodyPr/>
                    <a:lstStyle/>
                    <a:p>
                      <a:r>
                        <a:rPr lang="da-DK" sz="1200" b="1" dirty="0"/>
                        <a:t>Identitetsrelateret indflydelse</a:t>
                      </a:r>
                    </a:p>
                    <a:p>
                      <a:pPr marL="0" indent="0">
                        <a:buFont typeface="Arial" panose="020B0604020202020204" pitchFamily="34" charset="0"/>
                        <a:buNone/>
                      </a:pPr>
                      <a:r>
                        <a:rPr lang="da-DK" sz="1200" dirty="0"/>
                        <a:t>De ansatte oplever indflydelse som</a:t>
                      </a:r>
                    </a:p>
                    <a:p>
                      <a:pPr marL="171450" indent="-171450">
                        <a:buFont typeface="Arial" panose="020B0604020202020204" pitchFamily="34" charset="0"/>
                        <a:buChar char="•"/>
                      </a:pPr>
                      <a:r>
                        <a:rPr lang="da-DK" sz="1200" dirty="0"/>
                        <a:t>En personlig værdi</a:t>
                      </a:r>
                    </a:p>
                    <a:p>
                      <a:pPr marL="171450" indent="-171450">
                        <a:buFont typeface="Arial" panose="020B0604020202020204" pitchFamily="34" charset="0"/>
                        <a:buChar char="•"/>
                      </a:pPr>
                      <a:r>
                        <a:rPr lang="da-DK" sz="1200" dirty="0"/>
                        <a:t>En eksistentiel betingelse </a:t>
                      </a:r>
                    </a:p>
                    <a:p>
                      <a:pPr marL="171450" indent="-171450">
                        <a:buFont typeface="Arial" panose="020B0604020202020204" pitchFamily="34" charset="0"/>
                        <a:buChar char="•"/>
                      </a:pPr>
                      <a:r>
                        <a:rPr lang="da-DK" sz="1200" dirty="0"/>
                        <a:t>Relateret til selvværd og selvtillid  </a:t>
                      </a:r>
                    </a:p>
                  </a:txBody>
                  <a:tcPr/>
                </a:tc>
                <a:tc>
                  <a:txBody>
                    <a:bodyPr/>
                    <a:lstStyle/>
                    <a:p>
                      <a:r>
                        <a:rPr lang="da-DK" sz="1200" b="1" dirty="0"/>
                        <a:t>Becoming </a:t>
                      </a:r>
                    </a:p>
                    <a:p>
                      <a:pPr marL="0" indent="0">
                        <a:buFont typeface="Arial" panose="020B0604020202020204" pitchFamily="34" charset="0"/>
                        <a:buNone/>
                      </a:pPr>
                      <a:r>
                        <a:rPr lang="da-DK" sz="1200" dirty="0"/>
                        <a:t>Graden af indflydelse, som de ansatte oplever, har betydning for deres selvforståelse </a:t>
                      </a:r>
                    </a:p>
                    <a:p>
                      <a:pPr marL="171450" indent="-171450">
                        <a:buFont typeface="Arial" panose="020B0604020202020204" pitchFamily="34" charset="0"/>
                        <a:buChar char="•"/>
                      </a:pPr>
                      <a:r>
                        <a:rPr lang="da-DK" sz="1200" dirty="0"/>
                        <a:t>Lav indflydelse </a:t>
                      </a:r>
                      <a:r>
                        <a:rPr lang="da-DK" sz="1200" dirty="0">
                          <a:sym typeface="Wingdings" panose="05000000000000000000" pitchFamily="2" charset="2"/>
                        </a:rPr>
                        <a:t></a:t>
                      </a:r>
                      <a:r>
                        <a:rPr lang="da-DK" sz="1200" dirty="0"/>
                        <a:t> et objekt, en brik, en robot, et dyr </a:t>
                      </a:r>
                    </a:p>
                    <a:p>
                      <a:pPr marL="171450" indent="-171450">
                        <a:buFont typeface="Arial" panose="020B0604020202020204" pitchFamily="34" charset="0"/>
                        <a:buChar char="•"/>
                      </a:pPr>
                      <a:r>
                        <a:rPr lang="da-DK" sz="1200" dirty="0"/>
                        <a:t>Høj indflydelse </a:t>
                      </a:r>
                      <a:r>
                        <a:rPr lang="da-DK" sz="1200" dirty="0">
                          <a:sym typeface="Wingdings" panose="05000000000000000000" pitchFamily="2" charset="2"/>
                        </a:rPr>
                        <a:t></a:t>
                      </a:r>
                      <a:r>
                        <a:rPr lang="da-DK" sz="1200" dirty="0"/>
                        <a:t> et subjekt, følelse af at være i live, aktiv og et unikt menneske </a:t>
                      </a:r>
                    </a:p>
                  </a:txBody>
                  <a:tcPr/>
                </a:tc>
                <a:extLst>
                  <a:ext uri="{0D108BD9-81ED-4DB2-BD59-A6C34878D82A}">
                    <a16:rowId xmlns:a16="http://schemas.microsoft.com/office/drawing/2014/main" val="2747510579"/>
                  </a:ext>
                </a:extLst>
              </a:tr>
            </a:tbl>
          </a:graphicData>
        </a:graphic>
      </p:graphicFrame>
      <p:graphicFrame>
        <p:nvGraphicFramePr>
          <p:cNvPr id="6" name="Tabel 7">
            <a:extLst>
              <a:ext uri="{FF2B5EF4-FFF2-40B4-BE49-F238E27FC236}">
                <a16:creationId xmlns:a16="http://schemas.microsoft.com/office/drawing/2014/main" id="{1E2EB5FD-041B-26A0-E6D5-04BE382FFFC7}"/>
              </a:ext>
            </a:extLst>
          </p:cNvPr>
          <p:cNvGraphicFramePr>
            <a:graphicFrameLocks noGrp="1"/>
          </p:cNvGraphicFramePr>
          <p:nvPr/>
        </p:nvGraphicFramePr>
        <p:xfrm>
          <a:off x="323528" y="760709"/>
          <a:ext cx="8424936" cy="383674"/>
        </p:xfrm>
        <a:graphic>
          <a:graphicData uri="http://schemas.openxmlformats.org/drawingml/2006/table">
            <a:tbl>
              <a:tblPr firstRow="1" bandRow="1">
                <a:tableStyleId>{073A0DAA-6AF3-43AB-8588-CEC1D06C72B9}</a:tableStyleId>
              </a:tblPr>
              <a:tblGrid>
                <a:gridCol w="4212468">
                  <a:extLst>
                    <a:ext uri="{9D8B030D-6E8A-4147-A177-3AD203B41FA5}">
                      <a16:colId xmlns:a16="http://schemas.microsoft.com/office/drawing/2014/main" val="267488268"/>
                    </a:ext>
                  </a:extLst>
                </a:gridCol>
                <a:gridCol w="4212468">
                  <a:extLst>
                    <a:ext uri="{9D8B030D-6E8A-4147-A177-3AD203B41FA5}">
                      <a16:colId xmlns:a16="http://schemas.microsoft.com/office/drawing/2014/main" val="2815175722"/>
                    </a:ext>
                  </a:extLst>
                </a:gridCol>
              </a:tblGrid>
              <a:tr h="383674">
                <a:tc>
                  <a:txBody>
                    <a:bodyPr/>
                    <a:lstStyle/>
                    <a:p>
                      <a:r>
                        <a:rPr lang="da-DK" dirty="0"/>
                        <a:t>Indflydelsesform</a:t>
                      </a:r>
                    </a:p>
                  </a:txBody>
                  <a:tcPr>
                    <a:solidFill>
                      <a:schemeClr val="tx2">
                        <a:lumMod val="40000"/>
                        <a:lumOff val="60000"/>
                      </a:schemeClr>
                    </a:solidFill>
                  </a:tcPr>
                </a:tc>
                <a:tc>
                  <a:txBody>
                    <a:bodyPr/>
                    <a:lstStyle/>
                    <a:p>
                      <a:r>
                        <a:rPr lang="da-DK" dirty="0"/>
                        <a:t>Betydningen af indflydelsesform </a:t>
                      </a:r>
                    </a:p>
                  </a:txBody>
                  <a:tcPr>
                    <a:solidFill>
                      <a:schemeClr val="tx2">
                        <a:lumMod val="40000"/>
                        <a:lumOff val="60000"/>
                      </a:schemeClr>
                    </a:solidFill>
                  </a:tcPr>
                </a:tc>
                <a:extLst>
                  <a:ext uri="{0D108BD9-81ED-4DB2-BD59-A6C34878D82A}">
                    <a16:rowId xmlns:a16="http://schemas.microsoft.com/office/drawing/2014/main" val="952974678"/>
                  </a:ext>
                </a:extLst>
              </a:tr>
            </a:tbl>
          </a:graphicData>
        </a:graphic>
      </p:graphicFrame>
    </p:spTree>
    <p:extLst>
      <p:ext uri="{BB962C8B-B14F-4D97-AF65-F5344CB8AC3E}">
        <p14:creationId xmlns:p14="http://schemas.microsoft.com/office/powerpoint/2010/main" val="1662947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 name="AdobeStock_619392434-Recovered.psd" descr="AdobeStock_619392434-Recovered.ps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7946" y="-50375"/>
            <a:ext cx="13306623" cy="6958750"/>
          </a:xfrm>
          <a:prstGeom prst="rect">
            <a:avLst/>
          </a:prstGeom>
          <a:ln w="12700">
            <a:miter lim="400000"/>
          </a:ln>
        </p:spPr>
      </p:pic>
      <p:sp>
        <p:nvSpPr>
          <p:cNvPr id="2" name="TRtirsdag…">
            <a:extLst>
              <a:ext uri="{FF2B5EF4-FFF2-40B4-BE49-F238E27FC236}">
                <a16:creationId xmlns:a16="http://schemas.microsoft.com/office/drawing/2014/main" id="{58FC344D-D6D3-DCD6-336B-096B24B8BE04}"/>
              </a:ext>
            </a:extLst>
          </p:cNvPr>
          <p:cNvSpPr/>
          <p:nvPr/>
        </p:nvSpPr>
        <p:spPr>
          <a:xfrm>
            <a:off x="35496" y="1624732"/>
            <a:ext cx="5760640" cy="341632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3600"/>
            </a:pPr>
            <a:endParaRPr dirty="0"/>
          </a:p>
          <a:p>
            <a:pPr algn="ctr">
              <a:defRPr sz="3600" b="1"/>
            </a:pPr>
            <a:endParaRPr dirty="0"/>
          </a:p>
          <a:p>
            <a:pPr algn="ctr">
              <a:defRPr sz="3600" b="1"/>
            </a:pPr>
            <a:r>
              <a:rPr lang="da-DK" dirty="0"/>
              <a:t>Hvad forhindrer indflydelsen, hvad gør det ved medarbejderne, og hvad kan vi gøre ved det?</a:t>
            </a:r>
          </a:p>
        </p:txBody>
      </p:sp>
    </p:spTree>
    <p:extLst>
      <p:ext uri="{BB962C8B-B14F-4D97-AF65-F5344CB8AC3E}">
        <p14:creationId xmlns:p14="http://schemas.microsoft.com/office/powerpoint/2010/main" val="3005030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072317E1-112F-4C76-9B58-92F46C5962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7461" y="-27384"/>
            <a:ext cx="3274819" cy="2663040"/>
          </a:xfrm>
          <a:prstGeom prst="rect">
            <a:avLst/>
          </a:prstGeom>
        </p:spPr>
      </p:pic>
      <p:sp>
        <p:nvSpPr>
          <p:cNvPr id="10" name="Rektangel 9"/>
          <p:cNvSpPr/>
          <p:nvPr/>
        </p:nvSpPr>
        <p:spPr>
          <a:xfrm>
            <a:off x="0" y="1628800"/>
            <a:ext cx="9144000" cy="5229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107504" y="44624"/>
            <a:ext cx="3637949" cy="989997"/>
          </a:xfrm>
        </p:spPr>
        <p:txBody>
          <a:bodyPr>
            <a:normAutofit/>
          </a:bodyPr>
          <a:lstStyle/>
          <a:p>
            <a:r>
              <a:rPr lang="da-DK" sz="2400" b="1" dirty="0">
                <a:solidFill>
                  <a:srgbClr val="A50021"/>
                </a:solidFill>
              </a:rPr>
              <a:t>+ 45 publikationer om arbejdslivet</a:t>
            </a:r>
          </a:p>
        </p:txBody>
      </p:sp>
      <p:sp>
        <p:nvSpPr>
          <p:cNvPr id="12" name="Rektangel 11"/>
          <p:cNvSpPr/>
          <p:nvPr/>
        </p:nvSpPr>
        <p:spPr>
          <a:xfrm>
            <a:off x="0" y="1656184"/>
            <a:ext cx="9144000" cy="5229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1052736"/>
            <a:ext cx="2379383" cy="335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710666" y="1628799"/>
            <a:ext cx="2439956" cy="3446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6512" y="2780928"/>
            <a:ext cx="4443238" cy="35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7"/>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710139" y="4727431"/>
            <a:ext cx="2717845" cy="2157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8"/>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796136" y="2420888"/>
            <a:ext cx="2685508" cy="2706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261811" y="4437112"/>
            <a:ext cx="1686453" cy="241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9"/>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6908298" y="1282147"/>
            <a:ext cx="2128198" cy="2938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Billede 20"/>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6802682" y="3429000"/>
            <a:ext cx="2305822" cy="3429000"/>
          </a:xfrm>
          <a:prstGeom prst="rect">
            <a:avLst/>
          </a:prstGeom>
        </p:spPr>
      </p:pic>
      <p:pic>
        <p:nvPicPr>
          <p:cNvPr id="22" name="Billede 2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6512" y="4199561"/>
            <a:ext cx="2098676" cy="2685823"/>
          </a:xfrm>
          <a:prstGeom prst="rect">
            <a:avLst/>
          </a:prstGeom>
        </p:spPr>
      </p:pic>
      <p:pic>
        <p:nvPicPr>
          <p:cNvPr id="4" name="Billede 3"/>
          <p:cNvPicPr>
            <a:picLocks noChangeAspect="1"/>
          </p:cNvPicPr>
          <p:nvPr/>
        </p:nvPicPr>
        <p:blipFill>
          <a:blip r:embed="rId13" cstate="print"/>
          <a:stretch>
            <a:fillRect/>
          </a:stretch>
        </p:blipFill>
        <p:spPr>
          <a:xfrm>
            <a:off x="2339752" y="1052736"/>
            <a:ext cx="2749915" cy="3883830"/>
          </a:xfrm>
          <a:prstGeom prst="rect">
            <a:avLst/>
          </a:prstGeom>
        </p:spPr>
      </p:pic>
      <p:pic>
        <p:nvPicPr>
          <p:cNvPr id="3" name="Billede 2"/>
          <p:cNvPicPr>
            <a:picLocks noChangeAspect="1"/>
          </p:cNvPicPr>
          <p:nvPr/>
        </p:nvPicPr>
        <p:blipFill>
          <a:blip r:embed="rId14" cstate="print"/>
          <a:stretch>
            <a:fillRect/>
          </a:stretch>
        </p:blipFill>
        <p:spPr>
          <a:xfrm>
            <a:off x="702791" y="4005064"/>
            <a:ext cx="2069009" cy="2755781"/>
          </a:xfrm>
          <a:prstGeom prst="rect">
            <a:avLst/>
          </a:prstGeom>
        </p:spPr>
      </p:pic>
      <p:pic>
        <p:nvPicPr>
          <p:cNvPr id="5" name="Billede 4"/>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228072" y="-27383"/>
            <a:ext cx="1880432" cy="2703120"/>
          </a:xfrm>
          <a:prstGeom prst="rect">
            <a:avLst/>
          </a:prstGeom>
        </p:spPr>
      </p:pic>
      <p:pic>
        <p:nvPicPr>
          <p:cNvPr id="6" name="Billede 5">
            <a:extLst>
              <a:ext uri="{FF2B5EF4-FFF2-40B4-BE49-F238E27FC236}">
                <a16:creationId xmlns:a16="http://schemas.microsoft.com/office/drawing/2014/main" id="{DBCD97CE-DC72-770E-B35F-F8D28D41D45D}"/>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343114" y="-27383"/>
            <a:ext cx="1884957" cy="1654928"/>
          </a:xfrm>
          <a:prstGeom prst="rect">
            <a:avLst/>
          </a:prstGeom>
        </p:spPr>
      </p:pic>
      <p:pic>
        <p:nvPicPr>
          <p:cNvPr id="20" name="Billede 19">
            <a:extLst>
              <a:ext uri="{FF2B5EF4-FFF2-40B4-BE49-F238E27FC236}">
                <a16:creationId xmlns:a16="http://schemas.microsoft.com/office/drawing/2014/main" id="{4558A4D1-9CA6-16FC-C5DD-89AC337F7C1D}"/>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786152" y="4784958"/>
            <a:ext cx="2015031" cy="2086734"/>
          </a:xfrm>
          <a:prstGeom prst="rect">
            <a:avLst/>
          </a:prstGeom>
        </p:spPr>
      </p:pic>
    </p:spTree>
    <p:extLst>
      <p:ext uri="{BB962C8B-B14F-4D97-AF65-F5344CB8AC3E}">
        <p14:creationId xmlns:p14="http://schemas.microsoft.com/office/powerpoint/2010/main" val="4002765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5">
            <a:extLst>
              <a:ext uri="{FF2B5EF4-FFF2-40B4-BE49-F238E27FC236}">
                <a16:creationId xmlns:a16="http://schemas.microsoft.com/office/drawing/2014/main" id="{A536832C-9178-9F9E-4DB5-3C577DFEE662}"/>
              </a:ext>
            </a:extLst>
          </p:cNvPr>
          <p:cNvSpPr>
            <a:spLocks noGrp="1"/>
          </p:cNvSpPr>
          <p:nvPr>
            <p:ph idx="1"/>
          </p:nvPr>
        </p:nvSpPr>
        <p:spPr>
          <a:xfrm>
            <a:off x="457200" y="4840560"/>
            <a:ext cx="8686800" cy="1396752"/>
          </a:xfrm>
        </p:spPr>
        <p:txBody>
          <a:bodyPr/>
          <a:lstStyle/>
          <a:p>
            <a:r>
              <a:rPr lang="da-DK" sz="2000" dirty="0"/>
              <a:t>Der er ikke noget galt med dem i sig selv. Det er omfanget af dem, relevansen af dem, automatreaktionen i dem… For de elsker at spise indflydelse. Og nogle steder er deres BMI temmelig højt…</a:t>
            </a:r>
          </a:p>
        </p:txBody>
      </p:sp>
      <p:sp>
        <p:nvSpPr>
          <p:cNvPr id="3" name="Text Box 2">
            <a:extLst>
              <a:ext uri="{FF2B5EF4-FFF2-40B4-BE49-F238E27FC236}">
                <a16:creationId xmlns:a16="http://schemas.microsoft.com/office/drawing/2014/main" id="{DE24EA2C-E74C-6038-7625-6D0BCC936DB5}"/>
              </a:ext>
            </a:extLst>
          </p:cNvPr>
          <p:cNvSpPr txBox="1">
            <a:spLocks noChangeArrowheads="1"/>
          </p:cNvSpPr>
          <p:nvPr/>
        </p:nvSpPr>
        <p:spPr bwMode="auto">
          <a:xfrm>
            <a:off x="94804" y="902472"/>
            <a:ext cx="9085708" cy="5823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spcBef>
                <a:spcPct val="50000"/>
              </a:spcBef>
            </a:pPr>
            <a:r>
              <a:rPr lang="da-DK" sz="2400" b="1" dirty="0">
                <a:solidFill>
                  <a:srgbClr val="990033"/>
                </a:solidFill>
              </a:rPr>
              <a:t>Hvad er med til at fortrænge indflydelsen? </a:t>
            </a:r>
          </a:p>
          <a:p>
            <a:pPr algn="l">
              <a:spcBef>
                <a:spcPct val="50000"/>
              </a:spcBef>
            </a:pPr>
            <a:r>
              <a:rPr lang="da-DK" sz="2400" b="1" dirty="0">
                <a:solidFill>
                  <a:srgbClr val="990033"/>
                </a:solidFill>
              </a:rPr>
              <a:t>Siamesiske tvillinger: Målstyring og standardisering</a:t>
            </a:r>
          </a:p>
        </p:txBody>
      </p:sp>
      <p:pic>
        <p:nvPicPr>
          <p:cNvPr id="5" name="Billede 4">
            <a:extLst>
              <a:ext uri="{FF2B5EF4-FFF2-40B4-BE49-F238E27FC236}">
                <a16:creationId xmlns:a16="http://schemas.microsoft.com/office/drawing/2014/main" id="{111C076F-3A1B-4CD1-A41E-7D64688B2C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56156" y="0"/>
            <a:ext cx="2040380" cy="1988840"/>
          </a:xfrm>
          <a:prstGeom prst="rect">
            <a:avLst/>
          </a:prstGeom>
        </p:spPr>
      </p:pic>
      <p:pic>
        <p:nvPicPr>
          <p:cNvPr id="8" name="Billede 7">
            <a:extLst>
              <a:ext uri="{FF2B5EF4-FFF2-40B4-BE49-F238E27FC236}">
                <a16:creationId xmlns:a16="http://schemas.microsoft.com/office/drawing/2014/main" id="{94326BF3-2415-B837-0D8F-624F01E32D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7823" y="1928576"/>
            <a:ext cx="2724559" cy="2724559"/>
          </a:xfrm>
          <a:prstGeom prst="rect">
            <a:avLst/>
          </a:prstGeom>
        </p:spPr>
      </p:pic>
    </p:spTree>
    <p:extLst>
      <p:ext uri="{BB962C8B-B14F-4D97-AF65-F5344CB8AC3E}">
        <p14:creationId xmlns:p14="http://schemas.microsoft.com/office/powerpoint/2010/main" val="4183668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12E6F5A-11F3-6C7C-3F30-7483A5556A22}"/>
              </a:ext>
            </a:extLst>
          </p:cNvPr>
          <p:cNvSpPr>
            <a:spLocks noGrp="1"/>
          </p:cNvSpPr>
          <p:nvPr>
            <p:ph type="title"/>
          </p:nvPr>
        </p:nvSpPr>
        <p:spPr>
          <a:xfrm>
            <a:off x="457200" y="274638"/>
            <a:ext cx="8229600" cy="1143000"/>
          </a:xfrm>
        </p:spPr>
        <p:txBody>
          <a:bodyPr/>
          <a:lstStyle/>
          <a:p>
            <a:endParaRPr lang="en-US"/>
          </a:p>
        </p:txBody>
      </p:sp>
      <p:pic>
        <p:nvPicPr>
          <p:cNvPr id="3" name="Billede 2">
            <a:extLst>
              <a:ext uri="{FF2B5EF4-FFF2-40B4-BE49-F238E27FC236}">
                <a16:creationId xmlns:a16="http://schemas.microsoft.com/office/drawing/2014/main" id="{40A737AF-3FA7-6039-88C7-C4E778FCF8F8}"/>
              </a:ext>
            </a:extLst>
          </p:cNvPr>
          <p:cNvPicPr>
            <a:picLocks noChangeAspect="1"/>
          </p:cNvPicPr>
          <p:nvPr/>
        </p:nvPicPr>
        <p:blipFill>
          <a:blip r:embed="rId2"/>
          <a:stretch>
            <a:fillRect/>
          </a:stretch>
        </p:blipFill>
        <p:spPr>
          <a:xfrm>
            <a:off x="457200" y="1744060"/>
            <a:ext cx="8229600" cy="4238242"/>
          </a:xfrm>
          <a:prstGeom prst="rect">
            <a:avLst/>
          </a:prstGeom>
          <a:noFill/>
        </p:spPr>
      </p:pic>
      <p:sp>
        <p:nvSpPr>
          <p:cNvPr id="4" name="Tekstfelt 3">
            <a:extLst>
              <a:ext uri="{FF2B5EF4-FFF2-40B4-BE49-F238E27FC236}">
                <a16:creationId xmlns:a16="http://schemas.microsoft.com/office/drawing/2014/main" id="{52601D90-47EC-3ECB-8896-84E29E2660F1}"/>
              </a:ext>
            </a:extLst>
          </p:cNvPr>
          <p:cNvSpPr txBox="1"/>
          <p:nvPr/>
        </p:nvSpPr>
        <p:spPr>
          <a:xfrm>
            <a:off x="1331640" y="6444044"/>
            <a:ext cx="6768752" cy="369332"/>
          </a:xfrm>
          <a:prstGeom prst="rect">
            <a:avLst/>
          </a:prstGeom>
          <a:noFill/>
        </p:spPr>
        <p:txBody>
          <a:bodyPr wrap="square">
            <a:spAutoFit/>
          </a:bodyPr>
          <a:lstStyle/>
          <a:p>
            <a:r>
              <a:rPr lang="da-DK" i="1" dirty="0"/>
              <a:t>FIU (2023): Undersøgelse af overvågning og algoritmeledelse</a:t>
            </a:r>
          </a:p>
        </p:txBody>
      </p:sp>
    </p:spTree>
    <p:extLst>
      <p:ext uri="{BB962C8B-B14F-4D97-AF65-F5344CB8AC3E}">
        <p14:creationId xmlns:p14="http://schemas.microsoft.com/office/powerpoint/2010/main" val="221581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17BAF706-1EFA-9E11-732D-41D1AC60FE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14557" y="68263"/>
            <a:ext cx="6081779" cy="6385073"/>
          </a:xfrm>
          <a:prstGeom prst="rect">
            <a:avLst/>
          </a:prstGeom>
          <a:noFill/>
        </p:spPr>
      </p:pic>
      <p:sp>
        <p:nvSpPr>
          <p:cNvPr id="2" name="Tekstfelt 1">
            <a:extLst>
              <a:ext uri="{FF2B5EF4-FFF2-40B4-BE49-F238E27FC236}">
                <a16:creationId xmlns:a16="http://schemas.microsoft.com/office/drawing/2014/main" id="{14058D21-620A-7024-11CA-1576F6280090}"/>
              </a:ext>
            </a:extLst>
          </p:cNvPr>
          <p:cNvSpPr txBox="1"/>
          <p:nvPr/>
        </p:nvSpPr>
        <p:spPr>
          <a:xfrm>
            <a:off x="1403648" y="6444044"/>
            <a:ext cx="6768752" cy="369332"/>
          </a:xfrm>
          <a:prstGeom prst="rect">
            <a:avLst/>
          </a:prstGeom>
          <a:noFill/>
        </p:spPr>
        <p:txBody>
          <a:bodyPr wrap="square">
            <a:spAutoFit/>
          </a:bodyPr>
          <a:lstStyle/>
          <a:p>
            <a:r>
              <a:rPr lang="da-DK" i="1" dirty="0"/>
              <a:t>FIU (2023): Undersøgelse af overvågning og algoritmeledelse</a:t>
            </a:r>
          </a:p>
        </p:txBody>
      </p:sp>
    </p:spTree>
    <p:extLst>
      <p:ext uri="{BB962C8B-B14F-4D97-AF65-F5344CB8AC3E}">
        <p14:creationId xmlns:p14="http://schemas.microsoft.com/office/powerpoint/2010/main" val="1686297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F8CAB251-71C5-70EF-A7D7-A15E7A17FBAE}"/>
              </a:ext>
            </a:extLst>
          </p:cNvPr>
          <p:cNvPicPr>
            <a:picLocks noChangeAspect="1"/>
          </p:cNvPicPr>
          <p:nvPr/>
        </p:nvPicPr>
        <p:blipFill>
          <a:blip r:embed="rId2"/>
          <a:stretch>
            <a:fillRect/>
          </a:stretch>
        </p:blipFill>
        <p:spPr>
          <a:xfrm>
            <a:off x="1475657" y="345752"/>
            <a:ext cx="5904656" cy="6253356"/>
          </a:xfrm>
          <a:prstGeom prst="rect">
            <a:avLst/>
          </a:prstGeom>
        </p:spPr>
      </p:pic>
      <p:sp>
        <p:nvSpPr>
          <p:cNvPr id="8" name="Tekstfelt 7">
            <a:extLst>
              <a:ext uri="{FF2B5EF4-FFF2-40B4-BE49-F238E27FC236}">
                <a16:creationId xmlns:a16="http://schemas.microsoft.com/office/drawing/2014/main" id="{D38987CA-29DA-C526-C27A-A4A1C05EB778}"/>
              </a:ext>
            </a:extLst>
          </p:cNvPr>
          <p:cNvSpPr txBox="1"/>
          <p:nvPr/>
        </p:nvSpPr>
        <p:spPr>
          <a:xfrm>
            <a:off x="2411760" y="2843644"/>
            <a:ext cx="1872208" cy="369332"/>
          </a:xfrm>
          <a:prstGeom prst="rect">
            <a:avLst/>
          </a:prstGeom>
          <a:noFill/>
        </p:spPr>
        <p:txBody>
          <a:bodyPr wrap="square" rtlCol="0">
            <a:spAutoFit/>
          </a:bodyPr>
          <a:lstStyle/>
          <a:p>
            <a:pPr algn="ctr"/>
            <a:r>
              <a:rPr lang="da-DK" i="1" dirty="0">
                <a:solidFill>
                  <a:srgbClr val="990033"/>
                </a:solidFill>
              </a:rPr>
              <a:t>Skyggearbejde </a:t>
            </a:r>
          </a:p>
        </p:txBody>
      </p:sp>
      <p:sp>
        <p:nvSpPr>
          <p:cNvPr id="9" name="Tekstfelt 8">
            <a:extLst>
              <a:ext uri="{FF2B5EF4-FFF2-40B4-BE49-F238E27FC236}">
                <a16:creationId xmlns:a16="http://schemas.microsoft.com/office/drawing/2014/main" id="{46E6A7D3-7225-C6A9-1818-6AF75239EAE8}"/>
              </a:ext>
            </a:extLst>
          </p:cNvPr>
          <p:cNvSpPr txBox="1"/>
          <p:nvPr/>
        </p:nvSpPr>
        <p:spPr>
          <a:xfrm>
            <a:off x="4788024" y="2843644"/>
            <a:ext cx="1872208" cy="369332"/>
          </a:xfrm>
          <a:prstGeom prst="rect">
            <a:avLst/>
          </a:prstGeom>
          <a:noFill/>
        </p:spPr>
        <p:txBody>
          <a:bodyPr wrap="square" rtlCol="0">
            <a:spAutoFit/>
          </a:bodyPr>
          <a:lstStyle/>
          <a:p>
            <a:pPr algn="ctr"/>
            <a:r>
              <a:rPr lang="da-DK" i="1" dirty="0" err="1">
                <a:solidFill>
                  <a:srgbClr val="990033"/>
                </a:solidFill>
              </a:rPr>
              <a:t>Saurons</a:t>
            </a:r>
            <a:r>
              <a:rPr lang="da-DK" i="1" dirty="0">
                <a:solidFill>
                  <a:srgbClr val="990033"/>
                </a:solidFill>
              </a:rPr>
              <a:t> øje</a:t>
            </a:r>
          </a:p>
        </p:txBody>
      </p:sp>
      <p:sp>
        <p:nvSpPr>
          <p:cNvPr id="10" name="Tekstfelt 9">
            <a:extLst>
              <a:ext uri="{FF2B5EF4-FFF2-40B4-BE49-F238E27FC236}">
                <a16:creationId xmlns:a16="http://schemas.microsoft.com/office/drawing/2014/main" id="{8F7E77D0-D1B0-30DB-6C76-D4E426D3CEBA}"/>
              </a:ext>
            </a:extLst>
          </p:cNvPr>
          <p:cNvSpPr txBox="1"/>
          <p:nvPr/>
        </p:nvSpPr>
        <p:spPr>
          <a:xfrm>
            <a:off x="2195736" y="4725144"/>
            <a:ext cx="2016224" cy="369332"/>
          </a:xfrm>
          <a:prstGeom prst="rect">
            <a:avLst/>
          </a:prstGeom>
          <a:noFill/>
        </p:spPr>
        <p:txBody>
          <a:bodyPr wrap="square" rtlCol="0">
            <a:spAutoFit/>
          </a:bodyPr>
          <a:lstStyle/>
          <a:p>
            <a:r>
              <a:rPr lang="da-DK" i="1" dirty="0">
                <a:solidFill>
                  <a:srgbClr val="990033"/>
                </a:solidFill>
              </a:rPr>
              <a:t>Støvsugerteamet </a:t>
            </a:r>
          </a:p>
        </p:txBody>
      </p:sp>
      <p:sp>
        <p:nvSpPr>
          <p:cNvPr id="11" name="Tekstfelt 10">
            <a:extLst>
              <a:ext uri="{FF2B5EF4-FFF2-40B4-BE49-F238E27FC236}">
                <a16:creationId xmlns:a16="http://schemas.microsoft.com/office/drawing/2014/main" id="{A2F364BC-DCBF-0949-95E8-35EB6C0F3633}"/>
              </a:ext>
            </a:extLst>
          </p:cNvPr>
          <p:cNvSpPr txBox="1"/>
          <p:nvPr/>
        </p:nvSpPr>
        <p:spPr>
          <a:xfrm>
            <a:off x="4716016" y="4654877"/>
            <a:ext cx="2088232" cy="646331"/>
          </a:xfrm>
          <a:prstGeom prst="rect">
            <a:avLst/>
          </a:prstGeom>
          <a:noFill/>
        </p:spPr>
        <p:txBody>
          <a:bodyPr wrap="square" rtlCol="0">
            <a:spAutoFit/>
          </a:bodyPr>
          <a:lstStyle/>
          <a:p>
            <a:pPr algn="ctr"/>
            <a:r>
              <a:rPr lang="da-DK" i="1" dirty="0">
                <a:solidFill>
                  <a:srgbClr val="990033"/>
                </a:solidFill>
              </a:rPr>
              <a:t>Veksling af praksiserfaringer </a:t>
            </a:r>
          </a:p>
        </p:txBody>
      </p:sp>
      <p:sp>
        <p:nvSpPr>
          <p:cNvPr id="12" name="Rektangel 11">
            <a:extLst>
              <a:ext uri="{FF2B5EF4-FFF2-40B4-BE49-F238E27FC236}">
                <a16:creationId xmlns:a16="http://schemas.microsoft.com/office/drawing/2014/main" id="{0B4C509E-AD90-A8B1-3B6A-19D7349C01DA}"/>
              </a:ext>
            </a:extLst>
          </p:cNvPr>
          <p:cNvSpPr/>
          <p:nvPr/>
        </p:nvSpPr>
        <p:spPr>
          <a:xfrm>
            <a:off x="7298917" y="6539507"/>
            <a:ext cx="1822287" cy="276999"/>
          </a:xfrm>
          <a:prstGeom prst="rect">
            <a:avLst/>
          </a:prstGeom>
        </p:spPr>
        <p:txBody>
          <a:bodyPr wrap="square">
            <a:spAutoFit/>
          </a:bodyPr>
          <a:lstStyle/>
          <a:p>
            <a:r>
              <a:rPr lang="da-DK" sz="1200" i="1" dirty="0">
                <a:solidFill>
                  <a:srgbClr val="A50021"/>
                </a:solidFill>
              </a:rPr>
              <a:t>Malene Friis Andersen</a:t>
            </a:r>
            <a:endParaRPr lang="da-DK" sz="1200" dirty="0"/>
          </a:p>
        </p:txBody>
      </p:sp>
    </p:spTree>
    <p:extLst>
      <p:ext uri="{BB962C8B-B14F-4D97-AF65-F5344CB8AC3E}">
        <p14:creationId xmlns:p14="http://schemas.microsoft.com/office/powerpoint/2010/main" val="2522839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F479A26C-3F16-42AA-8257-1DD4618F7672}"/>
              </a:ext>
            </a:extLst>
          </p:cNvPr>
          <p:cNvSpPr>
            <a:spLocks noGrp="1"/>
          </p:cNvSpPr>
          <p:nvPr>
            <p:ph type="dt" sz="half" idx="10"/>
          </p:nvPr>
        </p:nvSpPr>
        <p:spPr/>
        <p:txBody>
          <a:bodyPr/>
          <a:lstStyle/>
          <a:p>
            <a:endParaRPr lang="da-DK" dirty="0"/>
          </a:p>
        </p:txBody>
      </p:sp>
      <p:sp>
        <p:nvSpPr>
          <p:cNvPr id="5" name="Pladsholder til slidenummer 4">
            <a:extLst>
              <a:ext uri="{FF2B5EF4-FFF2-40B4-BE49-F238E27FC236}">
                <a16:creationId xmlns:a16="http://schemas.microsoft.com/office/drawing/2014/main" id="{4ED4C9CA-C696-4ECB-8198-2216D772A2E8}"/>
              </a:ext>
            </a:extLst>
          </p:cNvPr>
          <p:cNvSpPr>
            <a:spLocks noGrp="1"/>
          </p:cNvSpPr>
          <p:nvPr>
            <p:ph type="sldNum" sz="quarter" idx="12"/>
          </p:nvPr>
        </p:nvSpPr>
        <p:spPr/>
        <p:txBody>
          <a:bodyPr/>
          <a:lstStyle/>
          <a:p>
            <a:fld id="{859873C9-BF5D-4A9A-BB31-45BBB7BABAF7}" type="slidenum">
              <a:rPr lang="da-DK" noProof="0" smtClean="0"/>
              <a:t>24</a:t>
            </a:fld>
            <a:endParaRPr lang="da-DK" noProof="0" dirty="0"/>
          </a:p>
        </p:txBody>
      </p:sp>
      <p:pic>
        <p:nvPicPr>
          <p:cNvPr id="8" name="Billede 7">
            <a:extLst>
              <a:ext uri="{FF2B5EF4-FFF2-40B4-BE49-F238E27FC236}">
                <a16:creationId xmlns:a16="http://schemas.microsoft.com/office/drawing/2014/main" id="{1AAB2AA5-8C64-4065-BC91-92F8AF5C50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88678" y="857251"/>
            <a:ext cx="6223031" cy="3699068"/>
          </a:xfrm>
          <a:prstGeom prst="rect">
            <a:avLst/>
          </a:prstGeom>
        </p:spPr>
      </p:pic>
      <p:pic>
        <p:nvPicPr>
          <p:cNvPr id="9" name="Billede 8">
            <a:extLst>
              <a:ext uri="{FF2B5EF4-FFF2-40B4-BE49-F238E27FC236}">
                <a16:creationId xmlns:a16="http://schemas.microsoft.com/office/drawing/2014/main" id="{6D65E667-08F6-4FC8-BF75-2BA1F07845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57896" y="1268761"/>
            <a:ext cx="5925826" cy="2414225"/>
          </a:xfrm>
          <a:prstGeom prst="rect">
            <a:avLst/>
          </a:prstGeom>
          <a:ln>
            <a:solidFill>
              <a:srgbClr val="990033"/>
            </a:solidFill>
          </a:ln>
        </p:spPr>
      </p:pic>
      <p:pic>
        <p:nvPicPr>
          <p:cNvPr id="10" name="Billede 9">
            <a:extLst>
              <a:ext uri="{FF2B5EF4-FFF2-40B4-BE49-F238E27FC236}">
                <a16:creationId xmlns:a16="http://schemas.microsoft.com/office/drawing/2014/main" id="{D79297D1-801C-4F7F-A74E-3674A0D87B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1811" y="1219773"/>
            <a:ext cx="4319373" cy="4531486"/>
          </a:xfrm>
          <a:prstGeom prst="rect">
            <a:avLst/>
          </a:prstGeom>
          <a:ln>
            <a:solidFill>
              <a:schemeClr val="accent1"/>
            </a:solidFill>
          </a:ln>
        </p:spPr>
      </p:pic>
      <p:pic>
        <p:nvPicPr>
          <p:cNvPr id="11" name="Billede 10">
            <a:extLst>
              <a:ext uri="{FF2B5EF4-FFF2-40B4-BE49-F238E27FC236}">
                <a16:creationId xmlns:a16="http://schemas.microsoft.com/office/drawing/2014/main" id="{9D69E1A8-8EB7-4518-A72D-AFFEFC9828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592" y="4021942"/>
            <a:ext cx="6264183" cy="2647418"/>
          </a:xfrm>
          <a:prstGeom prst="rect">
            <a:avLst/>
          </a:prstGeom>
          <a:ln>
            <a:solidFill>
              <a:schemeClr val="accent1"/>
            </a:solidFill>
          </a:ln>
        </p:spPr>
      </p:pic>
      <p:pic>
        <p:nvPicPr>
          <p:cNvPr id="12" name="Billede 11">
            <a:extLst>
              <a:ext uri="{FF2B5EF4-FFF2-40B4-BE49-F238E27FC236}">
                <a16:creationId xmlns:a16="http://schemas.microsoft.com/office/drawing/2014/main" id="{A050777F-EA53-4E66-A846-08034A13D09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12807" y="1080805"/>
            <a:ext cx="6469891" cy="2672231"/>
          </a:xfrm>
          <a:prstGeom prst="rect">
            <a:avLst/>
          </a:prstGeom>
        </p:spPr>
      </p:pic>
      <p:pic>
        <p:nvPicPr>
          <p:cNvPr id="13" name="Billede 12">
            <a:extLst>
              <a:ext uri="{FF2B5EF4-FFF2-40B4-BE49-F238E27FC236}">
                <a16:creationId xmlns:a16="http://schemas.microsoft.com/office/drawing/2014/main" id="{5091220E-B460-44D9-99D6-C379640EF42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85427" y="2132856"/>
            <a:ext cx="3507053" cy="4532270"/>
          </a:xfrm>
          <a:prstGeom prst="rect">
            <a:avLst/>
          </a:prstGeom>
        </p:spPr>
      </p:pic>
      <p:pic>
        <p:nvPicPr>
          <p:cNvPr id="14" name="Billede 13">
            <a:extLst>
              <a:ext uri="{FF2B5EF4-FFF2-40B4-BE49-F238E27FC236}">
                <a16:creationId xmlns:a16="http://schemas.microsoft.com/office/drawing/2014/main" id="{C8473DC8-9509-48B0-B781-2CB413CE52E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371" y="1956622"/>
            <a:ext cx="3148968" cy="1338973"/>
          </a:xfrm>
          <a:prstGeom prst="rect">
            <a:avLst/>
          </a:prstGeom>
        </p:spPr>
      </p:pic>
      <p:pic>
        <p:nvPicPr>
          <p:cNvPr id="2" name="Billede 1">
            <a:extLst>
              <a:ext uri="{FF2B5EF4-FFF2-40B4-BE49-F238E27FC236}">
                <a16:creationId xmlns:a16="http://schemas.microsoft.com/office/drawing/2014/main" id="{AB7D84E6-29BC-CE9D-F9FC-E07088EFC29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460065" y="26380"/>
            <a:ext cx="5683935" cy="3699069"/>
          </a:xfrm>
          <a:prstGeom prst="rect">
            <a:avLst/>
          </a:prstGeom>
        </p:spPr>
      </p:pic>
      <p:pic>
        <p:nvPicPr>
          <p:cNvPr id="4" name="Billede 3">
            <a:extLst>
              <a:ext uri="{FF2B5EF4-FFF2-40B4-BE49-F238E27FC236}">
                <a16:creationId xmlns:a16="http://schemas.microsoft.com/office/drawing/2014/main" id="{18F74942-0203-2068-59FA-374D91E2EA0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03025" y="26380"/>
            <a:ext cx="4427984" cy="3320988"/>
          </a:xfrm>
          <a:prstGeom prst="rect">
            <a:avLst/>
          </a:prstGeom>
        </p:spPr>
      </p:pic>
      <p:pic>
        <p:nvPicPr>
          <p:cNvPr id="7" name="Billede 6" descr="Et billede, der indeholder avis, tekst, Ansigt, Nyheder&#10;&#10;Automatisk genereret beskrivelse">
            <a:extLst>
              <a:ext uri="{FF2B5EF4-FFF2-40B4-BE49-F238E27FC236}">
                <a16:creationId xmlns:a16="http://schemas.microsoft.com/office/drawing/2014/main" id="{EAEE9B0E-D307-A3CB-5274-712E4A1883A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492606" y="2324228"/>
            <a:ext cx="3255858" cy="4057100"/>
          </a:xfrm>
          <a:prstGeom prst="rect">
            <a:avLst/>
          </a:prstGeom>
        </p:spPr>
      </p:pic>
      <p:pic>
        <p:nvPicPr>
          <p:cNvPr id="16" name="Billede 15" descr="Et billede, der indeholder tekst, Ansigt, skærmbillede, kvinde&#10;&#10;Automatisk genereret beskrivelse">
            <a:extLst>
              <a:ext uri="{FF2B5EF4-FFF2-40B4-BE49-F238E27FC236}">
                <a16:creationId xmlns:a16="http://schemas.microsoft.com/office/drawing/2014/main" id="{FF8851EA-ED60-CDE0-62B4-6598493B071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06816" y="3731974"/>
            <a:ext cx="4427984" cy="2756169"/>
          </a:xfrm>
          <a:prstGeom prst="rect">
            <a:avLst/>
          </a:prstGeom>
        </p:spPr>
      </p:pic>
      <p:pic>
        <p:nvPicPr>
          <p:cNvPr id="18" name="Billede 17">
            <a:extLst>
              <a:ext uri="{FF2B5EF4-FFF2-40B4-BE49-F238E27FC236}">
                <a16:creationId xmlns:a16="http://schemas.microsoft.com/office/drawing/2014/main" id="{2ED04141-E843-222F-CA11-39204E98BD3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499992" y="-27384"/>
            <a:ext cx="3507053" cy="2188966"/>
          </a:xfrm>
          <a:prstGeom prst="rect">
            <a:avLst/>
          </a:prstGeom>
        </p:spPr>
      </p:pic>
      <p:pic>
        <p:nvPicPr>
          <p:cNvPr id="20" name="Billede 19">
            <a:extLst>
              <a:ext uri="{FF2B5EF4-FFF2-40B4-BE49-F238E27FC236}">
                <a16:creationId xmlns:a16="http://schemas.microsoft.com/office/drawing/2014/main" id="{23452B70-8314-F087-7ECC-876F6557F6D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855371" y="2762573"/>
            <a:ext cx="2939125" cy="2420761"/>
          </a:xfrm>
          <a:prstGeom prst="rect">
            <a:avLst/>
          </a:prstGeom>
        </p:spPr>
      </p:pic>
      <p:pic>
        <p:nvPicPr>
          <p:cNvPr id="22" name="Billede 21">
            <a:extLst>
              <a:ext uri="{FF2B5EF4-FFF2-40B4-BE49-F238E27FC236}">
                <a16:creationId xmlns:a16="http://schemas.microsoft.com/office/drawing/2014/main" id="{3A81978B-BEAA-6422-CA57-23103348247A}"/>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5792" y="84373"/>
            <a:ext cx="3507054" cy="3744497"/>
          </a:xfrm>
          <a:prstGeom prst="rect">
            <a:avLst/>
          </a:prstGeom>
        </p:spPr>
      </p:pic>
    </p:spTree>
    <p:extLst>
      <p:ext uri="{BB962C8B-B14F-4D97-AF65-F5344CB8AC3E}">
        <p14:creationId xmlns:p14="http://schemas.microsoft.com/office/powerpoint/2010/main" val="405828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ADC96041-E60B-223A-C777-A8080B3C9609}"/>
              </a:ext>
            </a:extLst>
          </p:cNvPr>
          <p:cNvSpPr>
            <a:spLocks noGrp="1" noChangeArrowheads="1"/>
          </p:cNvSpPr>
          <p:nvPr>
            <p:ph type="title"/>
          </p:nvPr>
        </p:nvSpPr>
        <p:spPr>
          <a:xfrm>
            <a:off x="94804" y="902472"/>
            <a:ext cx="7573540" cy="582312"/>
          </a:xfrm>
          <a:noFill/>
        </p:spPr>
        <p:txBody>
          <a:bodyPr>
            <a:noAutofit/>
          </a:bodyPr>
          <a:lstStyle/>
          <a:p>
            <a:pPr algn="l" eaLnBrk="1" hangingPunct="1">
              <a:spcBef>
                <a:spcPct val="50000"/>
              </a:spcBef>
            </a:pPr>
            <a:r>
              <a:rPr lang="da-DK" sz="2400" b="1" dirty="0">
                <a:solidFill>
                  <a:srgbClr val="990033"/>
                </a:solidFill>
              </a:rPr>
              <a:t>Kort afsluttende drøftelse </a:t>
            </a:r>
          </a:p>
        </p:txBody>
      </p:sp>
      <p:sp>
        <p:nvSpPr>
          <p:cNvPr id="8" name="Rektangel 7">
            <a:extLst>
              <a:ext uri="{FF2B5EF4-FFF2-40B4-BE49-F238E27FC236}">
                <a16:creationId xmlns:a16="http://schemas.microsoft.com/office/drawing/2014/main" id="{60F9036C-6519-CA66-4A07-FB5971B94008}"/>
              </a:ext>
            </a:extLst>
          </p:cNvPr>
          <p:cNvSpPr/>
          <p:nvPr/>
        </p:nvSpPr>
        <p:spPr>
          <a:xfrm>
            <a:off x="251520" y="1988840"/>
            <a:ext cx="8183579" cy="1631216"/>
          </a:xfrm>
          <a:prstGeom prst="rect">
            <a:avLst/>
          </a:prstGeom>
        </p:spPr>
        <p:txBody>
          <a:bodyPr wrap="square">
            <a:spAutoFit/>
          </a:bodyPr>
          <a:lstStyle/>
          <a:p>
            <a:pPr marL="285750" indent="-285750" algn="just" fontAlgn="base">
              <a:lnSpc>
                <a:spcPct val="100000"/>
              </a:lnSpc>
              <a:spcBef>
                <a:spcPct val="0"/>
              </a:spcBef>
              <a:spcAft>
                <a:spcPct val="0"/>
              </a:spcAft>
              <a:buClrTx/>
              <a:buFont typeface="Arial" panose="020B0604020202020204" pitchFamily="34" charset="0"/>
              <a:buChar char="•"/>
            </a:pPr>
            <a:r>
              <a:rPr lang="da-DK" sz="2000" dirty="0">
                <a:solidFill>
                  <a:prstClr val="black"/>
                </a:solidFill>
                <a:latin typeface="Calibri" panose="020F0502020204030204" pitchFamily="34" charset="0"/>
                <a:ea typeface="Calibri" panose="020F0502020204030204" pitchFamily="34" charset="0"/>
              </a:rPr>
              <a:t>Er der noget fra de sidste små to timer, som jeg kan tage med videre og bruge i mit arbejde? </a:t>
            </a:r>
          </a:p>
          <a:p>
            <a:pPr marL="285750" indent="-285750" fontAlgn="base">
              <a:lnSpc>
                <a:spcPct val="100000"/>
              </a:lnSpc>
              <a:spcBef>
                <a:spcPct val="0"/>
              </a:spcBef>
              <a:spcAft>
                <a:spcPct val="0"/>
              </a:spcAft>
              <a:buClrTx/>
              <a:buFont typeface="Arial" panose="020B0604020202020204" pitchFamily="34" charset="0"/>
              <a:buChar char="•"/>
            </a:pPr>
            <a:endParaRPr lang="da-DK" sz="2000" dirty="0">
              <a:solidFill>
                <a:prstClr val="black"/>
              </a:solidFill>
              <a:latin typeface="Calibri" panose="020F0502020204030204" pitchFamily="34" charset="0"/>
              <a:ea typeface="Calibri" panose="020F0502020204030204" pitchFamily="34" charset="0"/>
              <a:cs typeface="Arial" charset="0"/>
            </a:endParaRPr>
          </a:p>
          <a:p>
            <a:pPr marL="285750" indent="-285750" fontAlgn="base">
              <a:lnSpc>
                <a:spcPct val="100000"/>
              </a:lnSpc>
              <a:spcBef>
                <a:spcPct val="0"/>
              </a:spcBef>
              <a:spcAft>
                <a:spcPct val="0"/>
              </a:spcAft>
              <a:buClrTx/>
              <a:buFont typeface="Arial" panose="020B0604020202020204" pitchFamily="34" charset="0"/>
              <a:buChar char="•"/>
            </a:pPr>
            <a:r>
              <a:rPr lang="da-DK" sz="2000" dirty="0">
                <a:solidFill>
                  <a:prstClr val="black"/>
                </a:solidFill>
                <a:latin typeface="Calibri" panose="020F0502020204030204" pitchFamily="34" charset="0"/>
                <a:ea typeface="Calibri" panose="020F0502020204030204" pitchFamily="34" charset="0"/>
              </a:rPr>
              <a:t>Hvordan får vi gang i samtalerne om nødvendigheden af indflydelse i arbejdet? </a:t>
            </a:r>
            <a:endParaRPr lang="da-DK" sz="2000" dirty="0">
              <a:solidFill>
                <a:prstClr val="black"/>
              </a:solidFill>
              <a:latin typeface="Calibri" panose="020F0502020204030204" pitchFamily="34" charset="0"/>
              <a:ea typeface="Calibri" panose="020F0502020204030204" pitchFamily="34" charset="0"/>
              <a:cs typeface="Arial" charset="0"/>
            </a:endParaRPr>
          </a:p>
        </p:txBody>
      </p:sp>
      <p:sp>
        <p:nvSpPr>
          <p:cNvPr id="9" name="Rektangel 8">
            <a:extLst>
              <a:ext uri="{FF2B5EF4-FFF2-40B4-BE49-F238E27FC236}">
                <a16:creationId xmlns:a16="http://schemas.microsoft.com/office/drawing/2014/main" id="{AE439FE4-947F-FFAE-1D96-11BF596799E4}"/>
              </a:ext>
            </a:extLst>
          </p:cNvPr>
          <p:cNvSpPr/>
          <p:nvPr/>
        </p:nvSpPr>
        <p:spPr>
          <a:xfrm>
            <a:off x="7298917" y="6539507"/>
            <a:ext cx="1822287" cy="276999"/>
          </a:xfrm>
          <a:prstGeom prst="rect">
            <a:avLst/>
          </a:prstGeom>
        </p:spPr>
        <p:txBody>
          <a:bodyPr wrap="square">
            <a:spAutoFit/>
          </a:bodyPr>
          <a:lstStyle/>
          <a:p>
            <a:r>
              <a:rPr lang="da-DK" sz="1200" i="1" dirty="0">
                <a:solidFill>
                  <a:srgbClr val="A50021"/>
                </a:solidFill>
              </a:rPr>
              <a:t>Malene Friis Andersen</a:t>
            </a:r>
            <a:endParaRPr lang="da-DK" sz="1200" dirty="0"/>
          </a:p>
        </p:txBody>
      </p:sp>
    </p:spTree>
    <p:extLst>
      <p:ext uri="{BB962C8B-B14F-4D97-AF65-F5344CB8AC3E}">
        <p14:creationId xmlns:p14="http://schemas.microsoft.com/office/powerpoint/2010/main" val="218628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50BEED-0CF2-93C9-80E0-A24CDBD7ED85}"/>
              </a:ext>
            </a:extLst>
          </p:cNvPr>
          <p:cNvSpPr>
            <a:spLocks noGrp="1"/>
          </p:cNvSpPr>
          <p:nvPr>
            <p:ph type="title"/>
          </p:nvPr>
        </p:nvSpPr>
        <p:spPr>
          <a:xfrm>
            <a:off x="457200" y="274638"/>
            <a:ext cx="8229600" cy="1143000"/>
          </a:xfrm>
        </p:spPr>
        <p:txBody>
          <a:bodyPr wrap="square" anchor="ctr">
            <a:normAutofit/>
          </a:bodyPr>
          <a:lstStyle/>
          <a:p>
            <a:r>
              <a:rPr lang="da-DK" dirty="0"/>
              <a:t>Hvis interesseret… </a:t>
            </a:r>
          </a:p>
        </p:txBody>
      </p:sp>
      <p:pic>
        <p:nvPicPr>
          <p:cNvPr id="4" name="Billede 3">
            <a:extLst>
              <a:ext uri="{FF2B5EF4-FFF2-40B4-BE49-F238E27FC236}">
                <a16:creationId xmlns:a16="http://schemas.microsoft.com/office/drawing/2014/main" id="{90F7AB50-6896-901B-8875-7EDCED1C7C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894364"/>
            <a:ext cx="4038600" cy="3937635"/>
          </a:xfrm>
          <a:prstGeom prst="rect">
            <a:avLst/>
          </a:prstGeom>
          <a:noFill/>
        </p:spPr>
      </p:pic>
      <p:sp>
        <p:nvSpPr>
          <p:cNvPr id="3" name="Pladsholder til indhold 2">
            <a:extLst>
              <a:ext uri="{FF2B5EF4-FFF2-40B4-BE49-F238E27FC236}">
                <a16:creationId xmlns:a16="http://schemas.microsoft.com/office/drawing/2014/main" id="{918D43AF-6B76-4286-9FD3-141B07B0FF51}"/>
              </a:ext>
            </a:extLst>
          </p:cNvPr>
          <p:cNvSpPr>
            <a:spLocks noGrp="1"/>
          </p:cNvSpPr>
          <p:nvPr>
            <p:ph sz="half" idx="2"/>
          </p:nvPr>
        </p:nvSpPr>
        <p:spPr>
          <a:xfrm>
            <a:off x="4648200" y="1600200"/>
            <a:ext cx="4038600" cy="4525963"/>
          </a:xfrm>
        </p:spPr>
        <p:txBody>
          <a:bodyPr wrap="square" anchor="t">
            <a:normAutofit/>
          </a:bodyPr>
          <a:lstStyle/>
          <a:p>
            <a:pPr marL="0" indent="0">
              <a:lnSpc>
                <a:spcPct val="90000"/>
              </a:lnSpc>
              <a:buNone/>
            </a:pPr>
            <a:r>
              <a:rPr lang="da-DK" sz="2200">
                <a:effectLst/>
              </a:rPr>
              <a:t>Bogen ”Det kunne være så godt” kan købes på dpf.dk og få 20% rabat med rabatkoden </a:t>
            </a:r>
            <a:r>
              <a:rPr lang="da-DK" sz="2200" b="1">
                <a:effectLst/>
              </a:rPr>
              <a:t>GODT20</a:t>
            </a:r>
            <a:endParaRPr lang="da-DK" sz="2200">
              <a:effectLst/>
            </a:endParaRPr>
          </a:p>
          <a:p>
            <a:pPr>
              <a:lnSpc>
                <a:spcPct val="90000"/>
              </a:lnSpc>
            </a:pPr>
            <a:endParaRPr lang="da-DK" sz="2200">
              <a:effectLst/>
            </a:endParaRPr>
          </a:p>
          <a:p>
            <a:pPr marL="0" indent="0">
              <a:lnSpc>
                <a:spcPct val="90000"/>
              </a:lnSpc>
              <a:buNone/>
            </a:pPr>
            <a:r>
              <a:rPr lang="da-DK" sz="2200">
                <a:effectLst/>
              </a:rPr>
              <a:t>Sådan bruger du koden:</a:t>
            </a:r>
          </a:p>
          <a:p>
            <a:pPr marL="342900" lvl="0" indent="-342900">
              <a:lnSpc>
                <a:spcPct val="90000"/>
              </a:lnSpc>
              <a:buFont typeface="+mj-lt"/>
              <a:buAutoNum type="arabicParenR"/>
            </a:pPr>
            <a:r>
              <a:rPr lang="da-DK" sz="2200">
                <a:effectLst/>
              </a:rPr>
              <a:t>Læg </a:t>
            </a:r>
            <a:r>
              <a:rPr lang="da-DK" sz="2200" u="sng">
                <a:effectLst/>
                <a:hlinkClick r:id="rId3"/>
              </a:rPr>
              <a:t>bogen</a:t>
            </a:r>
            <a:r>
              <a:rPr lang="da-DK" sz="2200">
                <a:effectLst/>
              </a:rPr>
              <a:t> i indkøbskurven på dpf.dk</a:t>
            </a:r>
          </a:p>
          <a:p>
            <a:pPr marL="342900" lvl="0" indent="-342900">
              <a:lnSpc>
                <a:spcPct val="90000"/>
              </a:lnSpc>
              <a:buFont typeface="+mj-lt"/>
              <a:buAutoNum type="arabicParenR"/>
            </a:pPr>
            <a:r>
              <a:rPr lang="da-DK" sz="2200">
                <a:effectLst/>
              </a:rPr>
              <a:t>Gå til kurven og tast GODT20 i feltet ”Rabatkode”</a:t>
            </a:r>
          </a:p>
          <a:p>
            <a:pPr marL="342900" lvl="0" indent="-342900">
              <a:lnSpc>
                <a:spcPct val="90000"/>
              </a:lnSpc>
              <a:buFont typeface="+mj-lt"/>
              <a:buAutoNum type="arabicParenR"/>
            </a:pPr>
            <a:r>
              <a:rPr lang="da-DK" sz="2200">
                <a:effectLst/>
              </a:rPr>
              <a:t>Klik ”Anvend” og 20% trækkes fra din ordre</a:t>
            </a:r>
          </a:p>
          <a:p>
            <a:pPr>
              <a:lnSpc>
                <a:spcPct val="90000"/>
              </a:lnSpc>
            </a:pPr>
            <a:endParaRPr lang="da-DK" sz="2200"/>
          </a:p>
        </p:txBody>
      </p:sp>
    </p:spTree>
    <p:extLst>
      <p:ext uri="{BB962C8B-B14F-4D97-AF65-F5344CB8AC3E}">
        <p14:creationId xmlns:p14="http://schemas.microsoft.com/office/powerpoint/2010/main" val="1724734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3600" dirty="0">
              <a:solidFill>
                <a:schemeClr val="tx1"/>
              </a:solidFill>
            </a:endParaRPr>
          </a:p>
        </p:txBody>
      </p:sp>
      <p:sp>
        <p:nvSpPr>
          <p:cNvPr id="6" name="Tekstboks 5"/>
          <p:cNvSpPr txBox="1"/>
          <p:nvPr/>
        </p:nvSpPr>
        <p:spPr>
          <a:xfrm>
            <a:off x="467544" y="3186842"/>
            <a:ext cx="7560840" cy="2308324"/>
          </a:xfrm>
          <a:prstGeom prst="rect">
            <a:avLst/>
          </a:prstGeom>
          <a:noFill/>
        </p:spPr>
        <p:txBody>
          <a:bodyPr wrap="square" rtlCol="0">
            <a:spAutoFit/>
          </a:bodyPr>
          <a:lstStyle/>
          <a:p>
            <a:pPr algn="ctr"/>
            <a:r>
              <a:rPr lang="da-DK" sz="3600" b="1" dirty="0">
                <a:solidFill>
                  <a:srgbClr val="A50021"/>
                </a:solidFill>
              </a:rPr>
              <a:t>Spørgsmål:</a:t>
            </a:r>
          </a:p>
          <a:p>
            <a:pPr algn="ctr"/>
            <a:r>
              <a:rPr lang="da-DK" sz="3600" b="1" dirty="0">
                <a:solidFill>
                  <a:srgbClr val="A50021"/>
                </a:solidFill>
                <a:hlinkClick r:id="rId2"/>
              </a:rPr>
              <a:t>kontakt@malenefriisandersen.dk</a:t>
            </a:r>
            <a:endParaRPr lang="da-DK" sz="3600" b="1" dirty="0">
              <a:solidFill>
                <a:srgbClr val="A50021"/>
              </a:solidFill>
            </a:endParaRPr>
          </a:p>
          <a:p>
            <a:pPr algn="ctr"/>
            <a:endParaRPr lang="da-DK" sz="3600" b="1" dirty="0">
              <a:solidFill>
                <a:srgbClr val="A50021"/>
              </a:solidFill>
            </a:endParaRPr>
          </a:p>
          <a:p>
            <a:pPr algn="ctr"/>
            <a:r>
              <a:rPr lang="da-DK" sz="3600" b="1" i="1" dirty="0">
                <a:solidFill>
                  <a:srgbClr val="A50021"/>
                </a:solidFill>
              </a:rPr>
              <a:t>Og </a:t>
            </a:r>
            <a:r>
              <a:rPr lang="da-DK" sz="3600" b="1" i="1" dirty="0" err="1">
                <a:solidFill>
                  <a:srgbClr val="A50021"/>
                </a:solidFill>
              </a:rPr>
              <a:t>connect</a:t>
            </a:r>
            <a:r>
              <a:rPr lang="da-DK" sz="3600" b="1" i="1" dirty="0">
                <a:solidFill>
                  <a:srgbClr val="A50021"/>
                </a:solidFill>
              </a:rPr>
              <a:t> endelig på </a:t>
            </a:r>
            <a:r>
              <a:rPr lang="da-DK" sz="3600" b="1" i="1" dirty="0" err="1">
                <a:solidFill>
                  <a:srgbClr val="A50021"/>
                </a:solidFill>
              </a:rPr>
              <a:t>Linkedin</a:t>
            </a:r>
            <a:r>
              <a:rPr lang="da-DK" sz="3600" b="1" i="1" dirty="0">
                <a:solidFill>
                  <a:srgbClr val="A50021"/>
                </a:solidFill>
              </a:rPr>
              <a:t>! </a:t>
            </a:r>
            <a:endParaRPr lang="da-DK" sz="2800" b="1" i="1" dirty="0">
              <a:solidFill>
                <a:srgbClr val="A50021"/>
              </a:solidFill>
            </a:endParaRPr>
          </a:p>
        </p:txBody>
      </p:sp>
      <p:sp>
        <p:nvSpPr>
          <p:cNvPr id="7" name="Rektangel 6"/>
          <p:cNvSpPr/>
          <p:nvPr/>
        </p:nvSpPr>
        <p:spPr>
          <a:xfrm>
            <a:off x="7298917" y="6539507"/>
            <a:ext cx="1822287" cy="276999"/>
          </a:xfrm>
          <a:prstGeom prst="rect">
            <a:avLst/>
          </a:prstGeom>
        </p:spPr>
        <p:txBody>
          <a:bodyPr wrap="square">
            <a:spAutoFit/>
          </a:bodyPr>
          <a:lstStyle/>
          <a:p>
            <a:r>
              <a:rPr lang="da-DK" sz="1200" i="1" dirty="0">
                <a:solidFill>
                  <a:srgbClr val="A50021"/>
                </a:solidFill>
              </a:rPr>
              <a:t>Malene Friis Andersen</a:t>
            </a:r>
            <a:endParaRPr lang="da-DK" sz="1200" dirty="0"/>
          </a:p>
        </p:txBody>
      </p:sp>
    </p:spTree>
    <p:extLst>
      <p:ext uri="{BB962C8B-B14F-4D97-AF65-F5344CB8AC3E}">
        <p14:creationId xmlns:p14="http://schemas.microsoft.com/office/powerpoint/2010/main" val="301028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a:extLst>
              <a:ext uri="{FF2B5EF4-FFF2-40B4-BE49-F238E27FC236}">
                <a16:creationId xmlns:a16="http://schemas.microsoft.com/office/drawing/2014/main" id="{2B9CB8DC-4E7E-E28C-2616-56F24F220858}"/>
              </a:ext>
            </a:extLst>
          </p:cNvPr>
          <p:cNvSpPr>
            <a:spLocks noGrp="1"/>
          </p:cNvSpPr>
          <p:nvPr>
            <p:ph idx="1"/>
          </p:nvPr>
        </p:nvSpPr>
        <p:spPr>
          <a:xfrm>
            <a:off x="2627784" y="44624"/>
            <a:ext cx="5888757" cy="4925839"/>
          </a:xfrm>
        </p:spPr>
        <p:txBody>
          <a:bodyPr>
            <a:noAutofit/>
          </a:bodyPr>
          <a:lstStyle/>
          <a:p>
            <a:pPr marL="0" indent="0" algn="ctr">
              <a:buNone/>
            </a:pPr>
            <a:r>
              <a:rPr lang="da-DK" sz="1050" dirty="0">
                <a:solidFill>
                  <a:srgbClr val="212121"/>
                </a:solidFill>
                <a:latin typeface="Verdana" panose="020B0604030504040204" pitchFamily="34" charset="0"/>
              </a:rPr>
              <a:t> </a:t>
            </a:r>
            <a:r>
              <a:rPr lang="da-DK" sz="1050" b="1" dirty="0">
                <a:solidFill>
                  <a:srgbClr val="212121"/>
                </a:solidFill>
                <a:latin typeface="Verdana" panose="020B0604030504040204" pitchFamily="34" charset="0"/>
              </a:rPr>
              <a:t> </a:t>
            </a:r>
          </a:p>
          <a:p>
            <a:pPr marL="0" indent="0" algn="ctr">
              <a:lnSpc>
                <a:spcPct val="120000"/>
              </a:lnSpc>
              <a:spcBef>
                <a:spcPts val="0"/>
              </a:spcBef>
              <a:buNone/>
            </a:pPr>
            <a:r>
              <a:rPr lang="da-DK" sz="2800" b="1" dirty="0">
                <a:solidFill>
                  <a:srgbClr val="212121"/>
                </a:solidFill>
                <a:latin typeface="Segoe UI Symbol" panose="020B0502040204020203" pitchFamily="34" charset="0"/>
              </a:rPr>
              <a:t>★★★★★★</a:t>
            </a:r>
          </a:p>
          <a:p>
            <a:pPr marL="0" indent="0" algn="ctr">
              <a:lnSpc>
                <a:spcPct val="120000"/>
              </a:lnSpc>
              <a:spcBef>
                <a:spcPts val="0"/>
              </a:spcBef>
              <a:buNone/>
            </a:pPr>
            <a:r>
              <a:rPr lang="da-DK" sz="1050" i="1" dirty="0">
                <a:solidFill>
                  <a:srgbClr val="212121"/>
                </a:solidFill>
                <a:latin typeface="Verdana" panose="020B0604030504040204" pitchFamily="34" charset="0"/>
              </a:rPr>
              <a:t>”Selv har Malene Friis Andersen gået forrest ved i flere år at forske i stress på arbejdspladser. Men nu er det slut med kun at diagnosticere og undersøge problemerne, nu har hun i stedet sat sig for at vise hvilke muligheder, hun ser for at ændre på tingene. Det er ambitiøst og nytænkende. At hun så faktisk også lykkes med det, er ret så fremragende.”</a:t>
            </a:r>
            <a:endParaRPr lang="da-DK" sz="1050" i="1" dirty="0">
              <a:solidFill>
                <a:srgbClr val="212121"/>
              </a:solidFill>
              <a:latin typeface="Aptos" panose="020B0004020202020204" pitchFamily="34" charset="0"/>
            </a:endParaRPr>
          </a:p>
          <a:p>
            <a:pPr marL="0" indent="0" algn="ctr">
              <a:buNone/>
            </a:pPr>
            <a:r>
              <a:rPr lang="da-DK" sz="1050" b="1" dirty="0">
                <a:solidFill>
                  <a:srgbClr val="212121"/>
                </a:solidFill>
                <a:latin typeface="Verdana" panose="020B0604030504040204" pitchFamily="34" charset="0"/>
              </a:rPr>
              <a:t>Sune Weile, Pædagogen.dk</a:t>
            </a:r>
          </a:p>
          <a:p>
            <a:pPr marL="0" indent="0" algn="ctr">
              <a:buNone/>
            </a:pPr>
            <a:endParaRPr lang="da-DK" sz="1050" b="1" dirty="0">
              <a:solidFill>
                <a:srgbClr val="212121"/>
              </a:solidFill>
              <a:latin typeface="Aptos" panose="020B0004020202020204" pitchFamily="34" charset="0"/>
            </a:endParaRPr>
          </a:p>
          <a:p>
            <a:pPr marL="0" indent="0" algn="ctr">
              <a:buNone/>
            </a:pPr>
            <a:endParaRPr lang="da-DK" sz="1050" b="1" dirty="0">
              <a:solidFill>
                <a:srgbClr val="212121"/>
              </a:solidFill>
              <a:latin typeface="Verdana" panose="020B0604030504040204" pitchFamily="34" charset="0"/>
            </a:endParaRPr>
          </a:p>
          <a:p>
            <a:pPr marL="0" indent="0" algn="ctr">
              <a:spcBef>
                <a:spcPts val="0"/>
              </a:spcBef>
              <a:buNone/>
            </a:pPr>
            <a:r>
              <a:rPr lang="da-DK" sz="2400" b="1" dirty="0">
                <a:solidFill>
                  <a:srgbClr val="212121"/>
                </a:solidFill>
                <a:latin typeface="Verdana" panose="020B0604030504040204" pitchFamily="34" charset="0"/>
              </a:rPr>
              <a:t> </a:t>
            </a:r>
            <a:r>
              <a:rPr lang="da-DK" sz="2400" b="1" dirty="0">
                <a:solidFill>
                  <a:srgbClr val="212121"/>
                </a:solidFill>
                <a:latin typeface="Segoe UI Symbol" panose="020B0502040204020203" pitchFamily="34" charset="0"/>
              </a:rPr>
              <a:t>★★★★★</a:t>
            </a:r>
            <a:endParaRPr lang="da-DK" sz="2400" b="1" dirty="0">
              <a:solidFill>
                <a:srgbClr val="212121"/>
              </a:solidFill>
              <a:latin typeface="Aptos" panose="020B0004020202020204" pitchFamily="34" charset="0"/>
            </a:endParaRPr>
          </a:p>
          <a:p>
            <a:pPr marL="0" indent="0" algn="ctr">
              <a:lnSpc>
                <a:spcPct val="120000"/>
              </a:lnSpc>
              <a:spcBef>
                <a:spcPts val="0"/>
              </a:spcBef>
              <a:buNone/>
            </a:pPr>
            <a:r>
              <a:rPr lang="da-DK" sz="1050" dirty="0">
                <a:solidFill>
                  <a:srgbClr val="212121"/>
                </a:solidFill>
                <a:latin typeface="Verdana" panose="020B0604030504040204" pitchFamily="34" charset="0"/>
              </a:rPr>
              <a:t> </a:t>
            </a:r>
            <a:r>
              <a:rPr lang="da-DK" sz="1050" i="1" dirty="0">
                <a:solidFill>
                  <a:srgbClr val="212121"/>
                </a:solidFill>
                <a:latin typeface="Verdana" panose="020B0604030504040204" pitchFamily="34" charset="0"/>
              </a:rPr>
              <a:t>”Det er en fuldstændig fantastisk bog som kombinerer forskning fra arbejdsmiljø og et moderne menneskesyn, som viser os at mennesket vil bidrage til verden gennem fællesskaber. Jeg håber og </a:t>
            </a:r>
            <a:r>
              <a:rPr lang="da-DK" sz="1050" i="1" dirty="0" err="1">
                <a:solidFill>
                  <a:srgbClr val="212121"/>
                </a:solidFill>
                <a:latin typeface="Verdana" panose="020B0604030504040204" pitchFamily="34" charset="0"/>
              </a:rPr>
              <a:t>ber</a:t>
            </a:r>
            <a:r>
              <a:rPr lang="da-DK" sz="1050" i="1" dirty="0">
                <a:solidFill>
                  <a:srgbClr val="212121"/>
                </a:solidFill>
                <a:latin typeface="Verdana" panose="020B0604030504040204" pitchFamily="34" charset="0"/>
              </a:rPr>
              <a:t>’ til, denne bog kommer på litteraturlisten på samtlige lederuddannelser.”</a:t>
            </a:r>
            <a:endParaRPr lang="da-DK" sz="1050" i="1" dirty="0">
              <a:solidFill>
                <a:srgbClr val="212121"/>
              </a:solidFill>
              <a:latin typeface="Aptos" panose="020B0004020202020204" pitchFamily="34" charset="0"/>
            </a:endParaRPr>
          </a:p>
          <a:p>
            <a:pPr marL="0" indent="0" algn="ctr">
              <a:buNone/>
            </a:pPr>
            <a:r>
              <a:rPr lang="da-DK" sz="1050" b="1" dirty="0">
                <a:solidFill>
                  <a:srgbClr val="212121"/>
                </a:solidFill>
                <a:latin typeface="Verdana" panose="020B0604030504040204" pitchFamily="34" charset="0"/>
              </a:rPr>
              <a:t>Ann-Christina Matzen Andreasen, virksomhedsleder JAC</a:t>
            </a:r>
          </a:p>
          <a:p>
            <a:pPr marL="0" indent="0" algn="ctr">
              <a:buNone/>
            </a:pPr>
            <a:endParaRPr lang="da-DK" sz="1050" b="1" dirty="0">
              <a:solidFill>
                <a:srgbClr val="212121"/>
              </a:solidFill>
              <a:latin typeface="Verdana" panose="020B0604030504040204" pitchFamily="34" charset="0"/>
            </a:endParaRPr>
          </a:p>
          <a:p>
            <a:pPr marL="0" indent="0" algn="ctr">
              <a:buNone/>
            </a:pPr>
            <a:endParaRPr lang="da-DK" sz="1050" b="1" dirty="0">
              <a:solidFill>
                <a:srgbClr val="212121"/>
              </a:solidFill>
              <a:latin typeface="Verdana" panose="020B0604030504040204" pitchFamily="34" charset="0"/>
            </a:endParaRPr>
          </a:p>
          <a:p>
            <a:pPr marL="0" indent="0" algn="ctr">
              <a:lnSpc>
                <a:spcPct val="120000"/>
              </a:lnSpc>
              <a:buNone/>
            </a:pPr>
            <a:r>
              <a:rPr lang="da-DK" sz="1050" i="1" dirty="0">
                <a:solidFill>
                  <a:srgbClr val="212121"/>
                </a:solidFill>
                <a:latin typeface="Verdana" panose="020B0604030504040204" pitchFamily="34" charset="0"/>
              </a:rPr>
              <a:t>”Om du er medarbejder eller arbejdsgiver, leder eller tillids-/arbejdsmiljørepræsentant eller HR-medarbejder, så køb, lån eller bare få fat i bogen [...] Du vil ikke fortryde det. Den bør definere, hvordan du udfylder din rolle de kommende år.”</a:t>
            </a:r>
            <a:endParaRPr lang="da-DK" sz="1050" i="1" dirty="0">
              <a:solidFill>
                <a:srgbClr val="212121"/>
              </a:solidFill>
              <a:latin typeface="Aptos" panose="020B0004020202020204" pitchFamily="34" charset="0"/>
            </a:endParaRPr>
          </a:p>
          <a:p>
            <a:pPr marL="0" indent="0" algn="ctr">
              <a:buNone/>
            </a:pPr>
            <a:r>
              <a:rPr lang="da-DK" sz="1050" b="1" dirty="0">
                <a:solidFill>
                  <a:srgbClr val="212121"/>
                </a:solidFill>
                <a:latin typeface="Verdana" panose="020B0604030504040204" pitchFamily="34" charset="0"/>
              </a:rPr>
              <a:t>Thomas </a:t>
            </a:r>
            <a:r>
              <a:rPr lang="da-DK" sz="1050" b="1" dirty="0" err="1">
                <a:solidFill>
                  <a:srgbClr val="212121"/>
                </a:solidFill>
                <a:latin typeface="Verdana" panose="020B0604030504040204" pitchFamily="34" charset="0"/>
              </a:rPr>
              <a:t>Milsted</a:t>
            </a:r>
            <a:r>
              <a:rPr lang="da-DK" sz="1050" b="1" dirty="0">
                <a:solidFill>
                  <a:srgbClr val="212121"/>
                </a:solidFill>
                <a:latin typeface="Verdana" panose="020B0604030504040204" pitchFamily="34" charset="0"/>
              </a:rPr>
              <a:t>, POV International</a:t>
            </a:r>
          </a:p>
          <a:p>
            <a:pPr marL="0" indent="0" algn="ctr">
              <a:buNone/>
            </a:pPr>
            <a:endParaRPr lang="da-DK" sz="1050" b="1" dirty="0">
              <a:solidFill>
                <a:srgbClr val="212121"/>
              </a:solidFill>
              <a:latin typeface="Verdana" panose="020B0604030504040204" pitchFamily="34" charset="0"/>
            </a:endParaRPr>
          </a:p>
          <a:p>
            <a:pPr marL="0" indent="0" algn="ctr">
              <a:buNone/>
            </a:pPr>
            <a:r>
              <a:rPr lang="da-DK" sz="1050" dirty="0">
                <a:solidFill>
                  <a:srgbClr val="212121"/>
                </a:solidFill>
                <a:latin typeface="Verdana" panose="020B0604030504040204" pitchFamily="34" charset="0"/>
              </a:rPr>
              <a:t> </a:t>
            </a:r>
            <a:endParaRPr lang="da-DK" sz="1050" dirty="0">
              <a:solidFill>
                <a:srgbClr val="212121"/>
              </a:solidFill>
              <a:latin typeface="Aptos" panose="020B0004020202020204" pitchFamily="34" charset="0"/>
            </a:endParaRPr>
          </a:p>
          <a:p>
            <a:pPr marL="0" indent="0" algn="ctr">
              <a:lnSpc>
                <a:spcPct val="120000"/>
              </a:lnSpc>
              <a:buNone/>
            </a:pPr>
            <a:r>
              <a:rPr lang="da-DK" sz="1050" i="1" dirty="0">
                <a:solidFill>
                  <a:srgbClr val="212121"/>
                </a:solidFill>
                <a:latin typeface="Verdana" panose="020B0604030504040204" pitchFamily="34" charset="0"/>
              </a:rPr>
              <a:t>”Det kunne være så godt” er fyldt med ny dansk forskning og peger på løsninger i forhold til det arbejdsliv og de styringsformer, mange af os oplever er kørt af sporet…”</a:t>
            </a:r>
            <a:endParaRPr lang="da-DK" sz="1050" i="1" dirty="0">
              <a:solidFill>
                <a:srgbClr val="212121"/>
              </a:solidFill>
              <a:latin typeface="Aptos" panose="020B0004020202020204" pitchFamily="34" charset="0"/>
            </a:endParaRPr>
          </a:p>
          <a:p>
            <a:pPr marL="0" indent="0" algn="ctr">
              <a:spcBef>
                <a:spcPts val="450"/>
              </a:spcBef>
              <a:buNone/>
            </a:pPr>
            <a:r>
              <a:rPr lang="da-DK" sz="1050" b="1" dirty="0">
                <a:solidFill>
                  <a:srgbClr val="212121"/>
                </a:solidFill>
                <a:latin typeface="Verdana" panose="020B0604030504040204" pitchFamily="34" charset="0"/>
              </a:rPr>
              <a:t>Christian Ørsted, ledelsesrådgiver og forfatter i</a:t>
            </a:r>
          </a:p>
          <a:p>
            <a:pPr marL="0" indent="0" algn="ctr">
              <a:spcBef>
                <a:spcPts val="450"/>
              </a:spcBef>
              <a:buNone/>
            </a:pPr>
            <a:r>
              <a:rPr lang="da-DK" sz="1050" b="1" dirty="0">
                <a:solidFill>
                  <a:srgbClr val="212121"/>
                </a:solidFill>
                <a:latin typeface="Verdana" panose="020B0604030504040204" pitchFamily="34" charset="0"/>
              </a:rPr>
              <a:t>Berlingske Business’ anbefalinger af årets bedste bøger 2023</a:t>
            </a:r>
            <a:endParaRPr lang="da-DK" sz="1050" b="1" dirty="0">
              <a:solidFill>
                <a:srgbClr val="212121"/>
              </a:solidFill>
              <a:latin typeface="Aptos" panose="020B0004020202020204" pitchFamily="34" charset="0"/>
            </a:endParaRPr>
          </a:p>
        </p:txBody>
      </p:sp>
      <p:pic>
        <p:nvPicPr>
          <p:cNvPr id="2" name="Billede 1">
            <a:extLst>
              <a:ext uri="{FF2B5EF4-FFF2-40B4-BE49-F238E27FC236}">
                <a16:creationId xmlns:a16="http://schemas.microsoft.com/office/drawing/2014/main" id="{CE7F58E8-6D62-7BA5-A525-751CF8E30DC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1520" y="1736812"/>
            <a:ext cx="2239449" cy="3384376"/>
          </a:xfrm>
          <a:prstGeom prst="rect">
            <a:avLst/>
          </a:prstGeom>
        </p:spPr>
      </p:pic>
    </p:spTree>
    <p:extLst>
      <p:ext uri="{BB962C8B-B14F-4D97-AF65-F5344CB8AC3E}">
        <p14:creationId xmlns:p14="http://schemas.microsoft.com/office/powerpoint/2010/main" val="393661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5B4BE-DECF-529C-10B5-6A69674DF137}"/>
            </a:ext>
          </a:extLst>
        </p:cNvPr>
        <p:cNvGrpSpPr/>
        <p:nvPr/>
      </p:nvGrpSpPr>
      <p:grpSpPr>
        <a:xfrm>
          <a:off x="0" y="0"/>
          <a:ext cx="0" cy="0"/>
          <a:chOff x="0" y="0"/>
          <a:chExt cx="0" cy="0"/>
        </a:xfrm>
      </p:grpSpPr>
      <p:sp>
        <p:nvSpPr>
          <p:cNvPr id="5" name="Pladsholder til indhold 4">
            <a:extLst>
              <a:ext uri="{FF2B5EF4-FFF2-40B4-BE49-F238E27FC236}">
                <a16:creationId xmlns:a16="http://schemas.microsoft.com/office/drawing/2014/main" id="{46C1B70D-4288-2662-838E-A9C0743C93F9}"/>
              </a:ext>
            </a:extLst>
          </p:cNvPr>
          <p:cNvSpPr>
            <a:spLocks noGrp="1"/>
          </p:cNvSpPr>
          <p:nvPr>
            <p:ph idx="1"/>
          </p:nvPr>
        </p:nvSpPr>
        <p:spPr>
          <a:xfrm>
            <a:off x="3203848" y="908720"/>
            <a:ext cx="5456709" cy="5184576"/>
          </a:xfrm>
        </p:spPr>
        <p:txBody>
          <a:bodyPr>
            <a:noAutofit/>
          </a:bodyPr>
          <a:lstStyle/>
          <a:p>
            <a:pPr marL="0" indent="0" algn="ctr">
              <a:lnSpc>
                <a:spcPct val="120000"/>
              </a:lnSpc>
              <a:buNone/>
            </a:pPr>
            <a:r>
              <a:rPr lang="da-DK" sz="1050" i="1" dirty="0">
                <a:solidFill>
                  <a:srgbClr val="212121"/>
                </a:solidFill>
                <a:latin typeface="Verdana" panose="020B0604030504040204" pitchFamily="34" charset="0"/>
              </a:rPr>
              <a:t>”[…] en tankevækkende rejse ind i hjertet af nutidens organisationer og deres komplekse forhold til medarbejdernes oplevelser af indflydelse […] Andersen inddrager sin baggrund som organisationspsykolog og forsker i arbejdsmiljø på en måde, der tilføjer troværdighed og dybde til bogen. Det gør bogen tilgængelig for både fagfolk og almindelige læsere med interesse for arbejdslivets kompleksiteter […] Andersen formår at vække læserens nysgerrighed og refleksion, og bogen er en uomgængelig læsning for dem, der ønsker at forstå, hvordan vi kan forme arbejdslivet til gavn for mennesker og organisationer.”</a:t>
            </a:r>
          </a:p>
          <a:p>
            <a:pPr marL="0" indent="0" algn="ctr">
              <a:lnSpc>
                <a:spcPct val="120000"/>
              </a:lnSpc>
              <a:buNone/>
            </a:pPr>
            <a:r>
              <a:rPr lang="da-DK" sz="1050" b="1" dirty="0">
                <a:solidFill>
                  <a:srgbClr val="212121"/>
                </a:solidFill>
                <a:latin typeface="Verdana" panose="020B0604030504040204" pitchFamily="34" charset="0"/>
              </a:rPr>
              <a:t>Christel Trøstrup, Sygeplejevidenskab.dk</a:t>
            </a:r>
          </a:p>
          <a:p>
            <a:pPr marL="0" indent="0" algn="ctr">
              <a:lnSpc>
                <a:spcPct val="120000"/>
              </a:lnSpc>
              <a:buNone/>
            </a:pPr>
            <a:endParaRPr lang="da-DK" sz="1050" b="1" dirty="0">
              <a:solidFill>
                <a:srgbClr val="212121"/>
              </a:solidFill>
              <a:latin typeface="Aptos" panose="020B0004020202020204" pitchFamily="34" charset="0"/>
            </a:endParaRPr>
          </a:p>
          <a:p>
            <a:pPr marL="0" indent="0" algn="ctr">
              <a:buNone/>
            </a:pPr>
            <a:r>
              <a:rPr lang="da-DK" sz="1050" dirty="0">
                <a:solidFill>
                  <a:srgbClr val="212121"/>
                </a:solidFill>
                <a:latin typeface="Verdana" panose="020B0604030504040204" pitchFamily="34" charset="0"/>
              </a:rPr>
              <a:t> </a:t>
            </a:r>
            <a:endParaRPr lang="da-DK" sz="1050" dirty="0">
              <a:solidFill>
                <a:srgbClr val="212121"/>
              </a:solidFill>
              <a:latin typeface="Aptos" panose="020B0004020202020204" pitchFamily="34" charset="0"/>
            </a:endParaRPr>
          </a:p>
          <a:p>
            <a:pPr marL="0" indent="0" algn="ctr">
              <a:lnSpc>
                <a:spcPct val="120000"/>
              </a:lnSpc>
              <a:buNone/>
            </a:pPr>
            <a:r>
              <a:rPr lang="da-DK" sz="1050" i="1" dirty="0">
                <a:solidFill>
                  <a:srgbClr val="212121"/>
                </a:solidFill>
                <a:latin typeface="Verdana" panose="020B0604030504040204" pitchFamily="34" charset="0"/>
              </a:rPr>
              <a:t>”Malene Friis Andersen er alle vegne i den offentlige debat om arbejdsmiljø. Det er ikke overraskende, idet hun er en virkelig god formidler, hvilket også gør sig gældende for hendes seneste bog, der kan læses af stort set alle, uden at formidlingen går på kompromis med det faglige. Dertil kommer en række gode refleksionsøvelser.”</a:t>
            </a:r>
          </a:p>
          <a:p>
            <a:pPr marL="0" indent="0" algn="ctr">
              <a:lnSpc>
                <a:spcPct val="120000"/>
              </a:lnSpc>
              <a:buNone/>
            </a:pPr>
            <a:r>
              <a:rPr lang="da-DK" sz="1050" b="1" dirty="0">
                <a:solidFill>
                  <a:srgbClr val="212121"/>
                </a:solidFill>
                <a:latin typeface="Verdana" panose="020B0604030504040204" pitchFamily="34" charset="0"/>
              </a:rPr>
              <a:t>Henrik Lund, Tidsskrift for Arbejdsliv</a:t>
            </a:r>
          </a:p>
          <a:p>
            <a:pPr marL="0" indent="0" algn="ctr">
              <a:lnSpc>
                <a:spcPct val="120000"/>
              </a:lnSpc>
              <a:buNone/>
            </a:pPr>
            <a:endParaRPr lang="da-DK" sz="1050" b="1" dirty="0">
              <a:solidFill>
                <a:srgbClr val="212121"/>
              </a:solidFill>
              <a:latin typeface="Verdana" panose="020B0604030504040204" pitchFamily="34" charset="0"/>
            </a:endParaRPr>
          </a:p>
          <a:p>
            <a:pPr marL="0" indent="0" algn="ctr">
              <a:lnSpc>
                <a:spcPct val="120000"/>
              </a:lnSpc>
              <a:buNone/>
            </a:pPr>
            <a:endParaRPr lang="da-DK" sz="1050" b="1" dirty="0">
              <a:solidFill>
                <a:srgbClr val="212121"/>
              </a:solidFill>
              <a:latin typeface="Verdana" panose="020B0604030504040204" pitchFamily="34" charset="0"/>
            </a:endParaRPr>
          </a:p>
          <a:p>
            <a:pPr marL="0" indent="0" algn="ctr">
              <a:lnSpc>
                <a:spcPct val="120000"/>
              </a:lnSpc>
              <a:buNone/>
            </a:pPr>
            <a:r>
              <a:rPr lang="da-DK" sz="1050" i="1" dirty="0">
                <a:solidFill>
                  <a:srgbClr val="212121"/>
                </a:solidFill>
                <a:latin typeface="Verdana" panose="020B0604030504040204" pitchFamily="34" charset="0"/>
              </a:rPr>
              <a:t>”Få inspiration til at skabe og få mere indflydelse i arbejdslivet. Henvender sig til ledere, medarbejdere og alle der er interesserede i at skabe forandringer.”</a:t>
            </a:r>
            <a:endParaRPr lang="da-DK" sz="1050" i="1" dirty="0">
              <a:solidFill>
                <a:srgbClr val="212121"/>
              </a:solidFill>
              <a:latin typeface="Aptos" panose="020B0004020202020204" pitchFamily="34" charset="0"/>
            </a:endParaRPr>
          </a:p>
          <a:p>
            <a:pPr marL="0" indent="0" algn="ctr">
              <a:buNone/>
            </a:pPr>
            <a:r>
              <a:rPr lang="da-DK" sz="1050" b="1" dirty="0">
                <a:solidFill>
                  <a:srgbClr val="212121"/>
                </a:solidFill>
                <a:latin typeface="Verdana" panose="020B0604030504040204" pitchFamily="34" charset="0"/>
              </a:rPr>
              <a:t>Lektørudtalelse, DBC</a:t>
            </a:r>
            <a:endParaRPr lang="da-DK" sz="1050" b="1" dirty="0">
              <a:solidFill>
                <a:srgbClr val="212121"/>
              </a:solidFill>
              <a:latin typeface="Aptos" panose="020B0004020202020204" pitchFamily="34" charset="0"/>
            </a:endParaRPr>
          </a:p>
          <a:p>
            <a:pPr marL="0" indent="0" algn="ctr">
              <a:lnSpc>
                <a:spcPct val="120000"/>
              </a:lnSpc>
              <a:buNone/>
            </a:pPr>
            <a:endParaRPr lang="da-DK" sz="1050" b="1" dirty="0">
              <a:solidFill>
                <a:srgbClr val="212121"/>
              </a:solidFill>
              <a:latin typeface="Aptos" panose="020B0004020202020204" pitchFamily="34" charset="0"/>
            </a:endParaRPr>
          </a:p>
        </p:txBody>
      </p:sp>
      <p:pic>
        <p:nvPicPr>
          <p:cNvPr id="3" name="Billede 2">
            <a:extLst>
              <a:ext uri="{FF2B5EF4-FFF2-40B4-BE49-F238E27FC236}">
                <a16:creationId xmlns:a16="http://schemas.microsoft.com/office/drawing/2014/main" id="{0452D1C8-89D6-2722-904D-72952649B1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1520" y="1736812"/>
            <a:ext cx="2239449" cy="3384376"/>
          </a:xfrm>
          <a:prstGeom prst="rect">
            <a:avLst/>
          </a:prstGeom>
        </p:spPr>
      </p:pic>
    </p:spTree>
    <p:extLst>
      <p:ext uri="{BB962C8B-B14F-4D97-AF65-F5344CB8AC3E}">
        <p14:creationId xmlns:p14="http://schemas.microsoft.com/office/powerpoint/2010/main" val="3427061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929132CF-52AC-8CAF-8E03-D32A83B1A0E9}"/>
              </a:ext>
            </a:extLst>
          </p:cNvPr>
          <p:cNvSpPr>
            <a:spLocks noGrp="1"/>
          </p:cNvSpPr>
          <p:nvPr>
            <p:ph idx="1"/>
          </p:nvPr>
        </p:nvSpPr>
        <p:spPr>
          <a:xfrm>
            <a:off x="457200" y="1412776"/>
            <a:ext cx="8229600" cy="4525963"/>
          </a:xfrm>
        </p:spPr>
        <p:txBody>
          <a:bodyPr/>
          <a:lstStyle/>
          <a:p>
            <a:pPr marL="0" indent="0">
              <a:lnSpc>
                <a:spcPct val="107000"/>
              </a:lnSpc>
              <a:spcAft>
                <a:spcPts val="800"/>
              </a:spcAft>
              <a:buNone/>
            </a:pPr>
            <a:endParaRPr lang="da-DK" sz="24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a-DK" sz="2400" kern="100" dirty="0">
                <a:effectLst/>
                <a:latin typeface="Calibri" panose="020F0502020204030204" pitchFamily="34" charset="0"/>
                <a:ea typeface="Calibri" panose="020F0502020204030204" pitchFamily="34" charset="0"/>
                <a:cs typeface="Arial" panose="020B0604020202020204" pitchFamily="34" charset="0"/>
              </a:rPr>
              <a:t>Hvorfor indflydelse og hvad </a:t>
            </a:r>
            <a:r>
              <a:rPr lang="da-DK" sz="2400" kern="100" dirty="0">
                <a:latin typeface="Calibri" panose="020F0502020204030204" pitchFamily="34" charset="0"/>
                <a:ea typeface="Calibri" panose="020F0502020204030204" pitchFamily="34" charset="0"/>
                <a:cs typeface="Arial" panose="020B0604020202020204" pitchFamily="34" charset="0"/>
              </a:rPr>
              <a:t>er</a:t>
            </a:r>
            <a:r>
              <a:rPr lang="da-DK" sz="2400" kern="100" dirty="0">
                <a:effectLst/>
                <a:latin typeface="Calibri" panose="020F0502020204030204" pitchFamily="34" charset="0"/>
                <a:ea typeface="Calibri" panose="020F0502020204030204" pitchFamily="34" charset="0"/>
                <a:cs typeface="Arial" panose="020B0604020202020204" pitchFamily="34" charset="0"/>
              </a:rPr>
              <a:t> indflydelse? Fokus på tre indflydelsesformer</a:t>
            </a:r>
          </a:p>
          <a:p>
            <a:pPr>
              <a:lnSpc>
                <a:spcPct val="107000"/>
              </a:lnSpc>
              <a:spcAft>
                <a:spcPts val="800"/>
              </a:spcAft>
            </a:pPr>
            <a:endParaRPr lang="da-DK" sz="2400" kern="1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a-DK" sz="2400" kern="100" dirty="0">
                <a:effectLst/>
                <a:latin typeface="Calibri" panose="020F0502020204030204" pitchFamily="34" charset="0"/>
                <a:ea typeface="Calibri" panose="020F0502020204030204" pitchFamily="34" charset="0"/>
                <a:cs typeface="Arial" panose="020B0604020202020204" pitchFamily="34" charset="0"/>
              </a:rPr>
              <a:t>Hvad forhindrer indflydelsen på danske arbejdspladser? Hvad gør det ved medarbejderne, og hvad kan vi gøre ved det?</a:t>
            </a:r>
          </a:p>
          <a:p>
            <a:pPr>
              <a:lnSpc>
                <a:spcPct val="107000"/>
              </a:lnSpc>
              <a:spcAft>
                <a:spcPts val="800"/>
              </a:spcAft>
            </a:pPr>
            <a:endParaRPr lang="da-DK" sz="24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da-DK" sz="2400" kern="1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da-DK"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Billede 3">
            <a:extLst>
              <a:ext uri="{FF2B5EF4-FFF2-40B4-BE49-F238E27FC236}">
                <a16:creationId xmlns:a16="http://schemas.microsoft.com/office/drawing/2014/main" id="{D18EF2D9-E5F3-8E39-9C9F-8516C8B8D37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56156" y="0"/>
            <a:ext cx="2040380" cy="1988840"/>
          </a:xfrm>
          <a:prstGeom prst="rect">
            <a:avLst/>
          </a:prstGeom>
        </p:spPr>
      </p:pic>
    </p:spTree>
    <p:extLst>
      <p:ext uri="{BB962C8B-B14F-4D97-AF65-F5344CB8AC3E}">
        <p14:creationId xmlns:p14="http://schemas.microsoft.com/office/powerpoint/2010/main" val="205115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 name="AdobeStock_619392434-Recovered.psd" descr="AdobeStock_619392434-Recovered.ps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7946" y="-50375"/>
            <a:ext cx="13306623" cy="6958750"/>
          </a:xfrm>
          <a:prstGeom prst="rect">
            <a:avLst/>
          </a:prstGeom>
          <a:ln w="12700">
            <a:miter lim="400000"/>
          </a:ln>
        </p:spPr>
      </p:pic>
      <p:sp>
        <p:nvSpPr>
          <p:cNvPr id="2" name="TRtirsdag…">
            <a:extLst>
              <a:ext uri="{FF2B5EF4-FFF2-40B4-BE49-F238E27FC236}">
                <a16:creationId xmlns:a16="http://schemas.microsoft.com/office/drawing/2014/main" id="{58FC344D-D6D3-DCD6-336B-096B24B8BE04}"/>
              </a:ext>
            </a:extLst>
          </p:cNvPr>
          <p:cNvSpPr/>
          <p:nvPr/>
        </p:nvSpPr>
        <p:spPr>
          <a:xfrm>
            <a:off x="-108520" y="1624732"/>
            <a:ext cx="6772286" cy="286232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3600"/>
            </a:pPr>
            <a:endParaRPr dirty="0"/>
          </a:p>
          <a:p>
            <a:pPr algn="ctr">
              <a:defRPr sz="3600" b="1"/>
            </a:pPr>
            <a:endParaRPr dirty="0"/>
          </a:p>
          <a:p>
            <a:pPr algn="ctr">
              <a:defRPr sz="3600" b="1"/>
            </a:pPr>
            <a:r>
              <a:rPr lang="da-DK" dirty="0"/>
              <a:t>Hvorfor indflydelse og hvad ER indflydelse? Fokus på tre indflydelsesformer</a:t>
            </a:r>
          </a:p>
        </p:txBody>
      </p:sp>
    </p:spTree>
    <p:extLst>
      <p:ext uri="{BB962C8B-B14F-4D97-AF65-F5344CB8AC3E}">
        <p14:creationId xmlns:p14="http://schemas.microsoft.com/office/powerpoint/2010/main" val="2368718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7298917" y="6539507"/>
            <a:ext cx="1822287" cy="276999"/>
          </a:xfrm>
          <a:prstGeom prst="rect">
            <a:avLst/>
          </a:prstGeom>
        </p:spPr>
        <p:txBody>
          <a:bodyPr wrap="square">
            <a:spAutoFit/>
          </a:bodyPr>
          <a:lstStyle/>
          <a:p>
            <a:r>
              <a:rPr lang="da-DK" sz="1200" i="1" dirty="0">
                <a:solidFill>
                  <a:srgbClr val="A50021"/>
                </a:solidFill>
              </a:rPr>
              <a:t>Malene Friis Andersen</a:t>
            </a:r>
            <a:endParaRPr lang="da-DK" sz="1200" dirty="0"/>
          </a:p>
        </p:txBody>
      </p:sp>
      <p:sp>
        <p:nvSpPr>
          <p:cNvPr id="9" name="Text Box 2"/>
          <p:cNvSpPr>
            <a:spLocks noGrp="1" noChangeArrowheads="1"/>
          </p:cNvSpPr>
          <p:nvPr>
            <p:ph type="title"/>
          </p:nvPr>
        </p:nvSpPr>
        <p:spPr>
          <a:xfrm>
            <a:off x="94804" y="902472"/>
            <a:ext cx="7933579" cy="582312"/>
          </a:xfrm>
          <a:noFill/>
        </p:spPr>
        <p:txBody>
          <a:bodyPr>
            <a:noAutofit/>
          </a:bodyPr>
          <a:lstStyle/>
          <a:p>
            <a:pPr algn="l" eaLnBrk="1" hangingPunct="1">
              <a:spcBef>
                <a:spcPct val="50000"/>
              </a:spcBef>
            </a:pPr>
            <a:r>
              <a:rPr lang="da-DK" sz="2400" b="1" dirty="0">
                <a:solidFill>
                  <a:srgbClr val="990033"/>
                </a:solidFill>
              </a:rPr>
              <a:t>Mulige sammenhænge mellem indflydelse i arbejdet og psykisk velbefindende? </a:t>
            </a:r>
          </a:p>
        </p:txBody>
      </p:sp>
      <p:sp>
        <p:nvSpPr>
          <p:cNvPr id="7" name="Rektangel 6">
            <a:extLst>
              <a:ext uri="{FF2B5EF4-FFF2-40B4-BE49-F238E27FC236}">
                <a16:creationId xmlns:a16="http://schemas.microsoft.com/office/drawing/2014/main" id="{97137181-B5C1-4647-9345-2F2C8EE8C2D8}"/>
              </a:ext>
            </a:extLst>
          </p:cNvPr>
          <p:cNvSpPr/>
          <p:nvPr/>
        </p:nvSpPr>
        <p:spPr>
          <a:xfrm>
            <a:off x="1208760" y="2187728"/>
            <a:ext cx="6115519" cy="923330"/>
          </a:xfrm>
          <a:prstGeom prst="rect">
            <a:avLst/>
          </a:prstGeom>
        </p:spPr>
        <p:txBody>
          <a:bodyPr wrap="square">
            <a:spAutoFit/>
          </a:bodyPr>
          <a:lstStyle/>
          <a:p>
            <a:pPr algn="ctr" fontAlgn="base">
              <a:spcBef>
                <a:spcPct val="0"/>
              </a:spcBef>
              <a:spcAft>
                <a:spcPct val="0"/>
              </a:spcAft>
            </a:pPr>
            <a:r>
              <a:rPr lang="da-DK" sz="1350" dirty="0">
                <a:solidFill>
                  <a:prstClr val="black"/>
                </a:solidFill>
                <a:latin typeface="Arial" charset="0"/>
                <a:cs typeface="Arial" charset="0"/>
              </a:rPr>
              <a:t> </a:t>
            </a:r>
          </a:p>
          <a:p>
            <a:pPr algn="ctr" fontAlgn="base">
              <a:spcBef>
                <a:spcPct val="0"/>
              </a:spcBef>
              <a:spcAft>
                <a:spcPct val="0"/>
              </a:spcAft>
              <a:buFont typeface="Arial" pitchFamily="34" charset="0"/>
              <a:buChar char="•"/>
            </a:pPr>
            <a:endParaRPr lang="da-DK" sz="1350" dirty="0">
              <a:solidFill>
                <a:prstClr val="black"/>
              </a:solidFill>
              <a:latin typeface="Arial" charset="0"/>
              <a:cs typeface="Arial" charset="0"/>
            </a:endParaRPr>
          </a:p>
          <a:p>
            <a:pPr algn="ctr" fontAlgn="base">
              <a:spcBef>
                <a:spcPct val="0"/>
              </a:spcBef>
              <a:spcAft>
                <a:spcPct val="0"/>
              </a:spcAft>
            </a:pPr>
            <a:br>
              <a:rPr lang="da-DK" sz="1350" dirty="0">
                <a:solidFill>
                  <a:prstClr val="black"/>
                </a:solidFill>
                <a:latin typeface="Arial" charset="0"/>
                <a:cs typeface="Arial" charset="0"/>
              </a:rPr>
            </a:br>
            <a:endParaRPr lang="da-DK" sz="1350" dirty="0">
              <a:solidFill>
                <a:prstClr val="black"/>
              </a:solidFill>
              <a:latin typeface="Arial" charset="0"/>
              <a:cs typeface="Arial" charset="0"/>
            </a:endParaRPr>
          </a:p>
        </p:txBody>
      </p:sp>
      <p:cxnSp>
        <p:nvCxnSpPr>
          <p:cNvPr id="13" name="Lige pilforbindelse 12">
            <a:extLst>
              <a:ext uri="{FF2B5EF4-FFF2-40B4-BE49-F238E27FC236}">
                <a16:creationId xmlns:a16="http://schemas.microsoft.com/office/drawing/2014/main" id="{1981469D-3DCF-D29E-DD71-425B41C23F64}"/>
              </a:ext>
            </a:extLst>
          </p:cNvPr>
          <p:cNvCxnSpPr/>
          <p:nvPr/>
        </p:nvCxnSpPr>
        <p:spPr>
          <a:xfrm flipV="1">
            <a:off x="1211688" y="2204864"/>
            <a:ext cx="0" cy="3888432"/>
          </a:xfrm>
          <a:prstGeom prst="straightConnector1">
            <a:avLst/>
          </a:prstGeom>
          <a:ln w="38100">
            <a:tailEnd type="triangle"/>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17" name="Lige pilforbindelse 16">
            <a:extLst>
              <a:ext uri="{FF2B5EF4-FFF2-40B4-BE49-F238E27FC236}">
                <a16:creationId xmlns:a16="http://schemas.microsoft.com/office/drawing/2014/main" id="{94049265-55F2-4A37-57D0-587E34801661}"/>
              </a:ext>
            </a:extLst>
          </p:cNvPr>
          <p:cNvCxnSpPr>
            <a:cxnSpLocks/>
          </p:cNvCxnSpPr>
          <p:nvPr/>
        </p:nvCxnSpPr>
        <p:spPr>
          <a:xfrm>
            <a:off x="1198180" y="6093296"/>
            <a:ext cx="5400599" cy="0"/>
          </a:xfrm>
          <a:prstGeom prst="straightConnector1">
            <a:avLst/>
          </a:prstGeom>
          <a:ln w="3810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Lige pilforbindelse 18">
            <a:extLst>
              <a:ext uri="{FF2B5EF4-FFF2-40B4-BE49-F238E27FC236}">
                <a16:creationId xmlns:a16="http://schemas.microsoft.com/office/drawing/2014/main" id="{CECD149A-8848-36E4-F4CB-7708B6FFE1FB}"/>
              </a:ext>
            </a:extLst>
          </p:cNvPr>
          <p:cNvCxnSpPr>
            <a:cxnSpLocks/>
          </p:cNvCxnSpPr>
          <p:nvPr/>
        </p:nvCxnSpPr>
        <p:spPr>
          <a:xfrm flipV="1">
            <a:off x="1259632" y="2636912"/>
            <a:ext cx="4968552" cy="309634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kstfelt 20">
            <a:extLst>
              <a:ext uri="{FF2B5EF4-FFF2-40B4-BE49-F238E27FC236}">
                <a16:creationId xmlns:a16="http://schemas.microsoft.com/office/drawing/2014/main" id="{B4FE207E-6C31-DC6D-E4FA-E1A3FEC5894D}"/>
              </a:ext>
            </a:extLst>
          </p:cNvPr>
          <p:cNvSpPr txBox="1"/>
          <p:nvPr/>
        </p:nvSpPr>
        <p:spPr>
          <a:xfrm rot="19686704">
            <a:off x="2219513" y="3681804"/>
            <a:ext cx="2856630" cy="369332"/>
          </a:xfrm>
          <a:prstGeom prst="rect">
            <a:avLst/>
          </a:prstGeom>
          <a:noFill/>
        </p:spPr>
        <p:txBody>
          <a:bodyPr wrap="square" rtlCol="0">
            <a:spAutoFit/>
          </a:bodyPr>
          <a:lstStyle/>
          <a:p>
            <a:pPr algn="ctr"/>
            <a:r>
              <a:rPr lang="da-DK" dirty="0"/>
              <a:t>Jo-mere-jo-bedre-teorien</a:t>
            </a:r>
          </a:p>
        </p:txBody>
      </p:sp>
      <p:sp>
        <p:nvSpPr>
          <p:cNvPr id="22" name="Blokbue 21">
            <a:extLst>
              <a:ext uri="{FF2B5EF4-FFF2-40B4-BE49-F238E27FC236}">
                <a16:creationId xmlns:a16="http://schemas.microsoft.com/office/drawing/2014/main" id="{A24ECBC6-C1DC-AF91-8715-E7D8076DD21E}"/>
              </a:ext>
            </a:extLst>
          </p:cNvPr>
          <p:cNvSpPr/>
          <p:nvPr/>
        </p:nvSpPr>
        <p:spPr>
          <a:xfrm>
            <a:off x="1331641" y="2942080"/>
            <a:ext cx="5328591" cy="6048672"/>
          </a:xfrm>
          <a:prstGeom prst="blockArc">
            <a:avLst>
              <a:gd name="adj1" fmla="val 10800000"/>
              <a:gd name="adj2" fmla="val 19607011"/>
              <a:gd name="adj3" fmla="val 0"/>
            </a:avLst>
          </a:prstGeom>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23" name="Tekstfelt 22">
            <a:extLst>
              <a:ext uri="{FF2B5EF4-FFF2-40B4-BE49-F238E27FC236}">
                <a16:creationId xmlns:a16="http://schemas.microsoft.com/office/drawing/2014/main" id="{779B98BA-2F56-7992-DC2A-AF7459B739C2}"/>
              </a:ext>
            </a:extLst>
          </p:cNvPr>
          <p:cNvSpPr txBox="1"/>
          <p:nvPr/>
        </p:nvSpPr>
        <p:spPr>
          <a:xfrm>
            <a:off x="2915816" y="2123564"/>
            <a:ext cx="2160234" cy="369332"/>
          </a:xfrm>
          <a:prstGeom prst="rect">
            <a:avLst/>
          </a:prstGeom>
          <a:noFill/>
        </p:spPr>
        <p:txBody>
          <a:bodyPr wrap="square" rtlCol="0">
            <a:spAutoFit/>
          </a:bodyPr>
          <a:lstStyle/>
          <a:p>
            <a:pPr algn="ctr"/>
            <a:r>
              <a:rPr lang="da-DK" dirty="0"/>
              <a:t>Vitamin-teorien </a:t>
            </a:r>
          </a:p>
        </p:txBody>
      </p:sp>
      <p:sp>
        <p:nvSpPr>
          <p:cNvPr id="3" name="Tekstfelt 2">
            <a:extLst>
              <a:ext uri="{FF2B5EF4-FFF2-40B4-BE49-F238E27FC236}">
                <a16:creationId xmlns:a16="http://schemas.microsoft.com/office/drawing/2014/main" id="{A2C31877-1799-DBC1-EBD2-9333C68656CC}"/>
              </a:ext>
            </a:extLst>
          </p:cNvPr>
          <p:cNvSpPr txBox="1"/>
          <p:nvPr/>
        </p:nvSpPr>
        <p:spPr>
          <a:xfrm>
            <a:off x="2051720" y="6156012"/>
            <a:ext cx="3960440" cy="369332"/>
          </a:xfrm>
          <a:prstGeom prst="rect">
            <a:avLst/>
          </a:prstGeom>
          <a:noFill/>
        </p:spPr>
        <p:txBody>
          <a:bodyPr wrap="square" rtlCol="0">
            <a:spAutoFit/>
          </a:bodyPr>
          <a:lstStyle/>
          <a:p>
            <a:pPr algn="ctr"/>
            <a:r>
              <a:rPr lang="da-DK" b="1" dirty="0"/>
              <a:t>Indflydelse i arbejdet</a:t>
            </a:r>
          </a:p>
        </p:txBody>
      </p:sp>
      <p:sp>
        <p:nvSpPr>
          <p:cNvPr id="8" name="Tekstfelt 7">
            <a:extLst>
              <a:ext uri="{FF2B5EF4-FFF2-40B4-BE49-F238E27FC236}">
                <a16:creationId xmlns:a16="http://schemas.microsoft.com/office/drawing/2014/main" id="{83D45E2A-1AEA-AF24-D74D-418882696480}"/>
              </a:ext>
            </a:extLst>
          </p:cNvPr>
          <p:cNvSpPr txBox="1"/>
          <p:nvPr/>
        </p:nvSpPr>
        <p:spPr>
          <a:xfrm rot="16200000">
            <a:off x="-1111985" y="3784394"/>
            <a:ext cx="3960440" cy="369332"/>
          </a:xfrm>
          <a:prstGeom prst="rect">
            <a:avLst/>
          </a:prstGeom>
          <a:noFill/>
        </p:spPr>
        <p:txBody>
          <a:bodyPr wrap="square" rtlCol="0">
            <a:spAutoFit/>
          </a:bodyPr>
          <a:lstStyle/>
          <a:p>
            <a:pPr algn="ctr"/>
            <a:r>
              <a:rPr lang="da-DK" b="1" dirty="0"/>
              <a:t>Psykisk velbefindende</a:t>
            </a:r>
          </a:p>
        </p:txBody>
      </p:sp>
      <p:pic>
        <p:nvPicPr>
          <p:cNvPr id="2" name="Billede 1">
            <a:extLst>
              <a:ext uri="{FF2B5EF4-FFF2-40B4-BE49-F238E27FC236}">
                <a16:creationId xmlns:a16="http://schemas.microsoft.com/office/drawing/2014/main" id="{0618CA89-6626-09D2-AA13-C05CD8A327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56156" y="0"/>
            <a:ext cx="2040380" cy="1988840"/>
          </a:xfrm>
          <a:prstGeom prst="rect">
            <a:avLst/>
          </a:prstGeom>
        </p:spPr>
      </p:pic>
    </p:spTree>
    <p:extLst>
      <p:ext uri="{BB962C8B-B14F-4D97-AF65-F5344CB8AC3E}">
        <p14:creationId xmlns:p14="http://schemas.microsoft.com/office/powerpoint/2010/main" val="2122084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7EC00BAB-9C2D-EDF6-E374-4435498BB8D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8552" y="742332"/>
            <a:ext cx="7139792" cy="4990923"/>
          </a:xfrm>
          <a:prstGeom prst="rect">
            <a:avLst/>
          </a:prstGeom>
          <a:ln>
            <a:noFill/>
          </a:ln>
        </p:spPr>
      </p:pic>
      <p:sp>
        <p:nvSpPr>
          <p:cNvPr id="7" name="Tekstfelt 6">
            <a:extLst>
              <a:ext uri="{FF2B5EF4-FFF2-40B4-BE49-F238E27FC236}">
                <a16:creationId xmlns:a16="http://schemas.microsoft.com/office/drawing/2014/main" id="{40E74506-730F-9CD4-352A-345BE7BE830A}"/>
              </a:ext>
            </a:extLst>
          </p:cNvPr>
          <p:cNvSpPr txBox="1"/>
          <p:nvPr/>
        </p:nvSpPr>
        <p:spPr>
          <a:xfrm>
            <a:off x="323528" y="6023029"/>
            <a:ext cx="8640960" cy="646331"/>
          </a:xfrm>
          <a:prstGeom prst="rect">
            <a:avLst/>
          </a:prstGeom>
          <a:noFill/>
        </p:spPr>
        <p:txBody>
          <a:bodyPr wrap="square">
            <a:spAutoFit/>
          </a:bodyPr>
          <a:lstStyle/>
          <a:p>
            <a:pPr algn="ctr"/>
            <a:r>
              <a:rPr lang="da-DK" sz="1200" dirty="0"/>
              <a:t>Clausen, Thomas &amp; Pedersen, Line &amp; Andersen, Malene &amp; </a:t>
            </a:r>
            <a:r>
              <a:rPr lang="da-DK" sz="1200" dirty="0" err="1"/>
              <a:t>Theorell</a:t>
            </a:r>
            <a:r>
              <a:rPr lang="da-DK" sz="1200" dirty="0"/>
              <a:t>, </a:t>
            </a:r>
            <a:r>
              <a:rPr lang="da-DK" sz="1200" dirty="0" err="1"/>
              <a:t>Töres</a:t>
            </a:r>
            <a:r>
              <a:rPr lang="da-DK" sz="1200" dirty="0"/>
              <a:t> &amp; Madsen, Ida E. H.. (2021). Job </a:t>
            </a:r>
            <a:r>
              <a:rPr lang="da-DK" sz="1200" dirty="0" err="1"/>
              <a:t>autonomy</a:t>
            </a:r>
            <a:r>
              <a:rPr lang="da-DK" sz="1200" dirty="0"/>
              <a:t> and </a:t>
            </a:r>
            <a:r>
              <a:rPr lang="da-DK" sz="1200" dirty="0" err="1"/>
              <a:t>psychological</a:t>
            </a:r>
            <a:r>
              <a:rPr lang="da-DK" sz="1200" dirty="0"/>
              <a:t> </a:t>
            </a:r>
            <a:r>
              <a:rPr lang="da-DK" sz="1200" dirty="0" err="1"/>
              <a:t>well-being</a:t>
            </a:r>
            <a:r>
              <a:rPr lang="da-DK" sz="1200" dirty="0"/>
              <a:t>: A </a:t>
            </a:r>
            <a:r>
              <a:rPr lang="da-DK" sz="1200" dirty="0" err="1"/>
              <a:t>linear</a:t>
            </a:r>
            <a:r>
              <a:rPr lang="da-DK" sz="1200" dirty="0"/>
              <a:t> or a non-linear association?. European Journal of Work and </a:t>
            </a:r>
            <a:r>
              <a:rPr lang="da-DK" sz="1200" dirty="0" err="1"/>
              <a:t>Organizational</a:t>
            </a:r>
            <a:r>
              <a:rPr lang="da-DK" sz="1200" dirty="0"/>
              <a:t> </a:t>
            </a:r>
            <a:r>
              <a:rPr lang="da-DK" sz="1200" dirty="0" err="1"/>
              <a:t>Psychology</a:t>
            </a:r>
            <a:r>
              <a:rPr lang="da-DK" sz="1200" dirty="0"/>
              <a:t>. 31. 1-11. 10.1080/1359432X.2021.1972973. </a:t>
            </a:r>
          </a:p>
        </p:txBody>
      </p:sp>
      <p:pic>
        <p:nvPicPr>
          <p:cNvPr id="2" name="Billede 1">
            <a:extLst>
              <a:ext uri="{FF2B5EF4-FFF2-40B4-BE49-F238E27FC236}">
                <a16:creationId xmlns:a16="http://schemas.microsoft.com/office/drawing/2014/main" id="{88010A54-2B6B-6EA7-A801-5BD0247497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56156" y="0"/>
            <a:ext cx="2040380" cy="1988840"/>
          </a:xfrm>
          <a:prstGeom prst="rect">
            <a:avLst/>
          </a:prstGeom>
        </p:spPr>
      </p:pic>
    </p:spTree>
    <p:extLst>
      <p:ext uri="{BB962C8B-B14F-4D97-AF65-F5344CB8AC3E}">
        <p14:creationId xmlns:p14="http://schemas.microsoft.com/office/powerpoint/2010/main" val="2517251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dsholder til indhold 5"/>
          <p:cNvGraphicFramePr>
            <a:graphicFrameLocks noGrp="1"/>
          </p:cNvGraphicFramePr>
          <p:nvPr>
            <p:ph idx="1"/>
            <p:extLst>
              <p:ext uri="{D42A27DB-BD31-4B8C-83A1-F6EECF244321}">
                <p14:modId xmlns:p14="http://schemas.microsoft.com/office/powerpoint/2010/main" val="2065855963"/>
              </p:ext>
            </p:extLst>
          </p:nvPr>
        </p:nvGraphicFramePr>
        <p:xfrm>
          <a:off x="395536" y="1844824"/>
          <a:ext cx="8568952"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2" name="Rektangel 1">
            <a:extLst>
              <a:ext uri="{FF2B5EF4-FFF2-40B4-BE49-F238E27FC236}">
                <a16:creationId xmlns:a16="http://schemas.microsoft.com/office/drawing/2014/main" id="{A1A220E6-1B91-7D58-71E4-C41790C87AB3}"/>
              </a:ext>
            </a:extLst>
          </p:cNvPr>
          <p:cNvSpPr/>
          <p:nvPr/>
        </p:nvSpPr>
        <p:spPr>
          <a:xfrm>
            <a:off x="1907704" y="5661248"/>
            <a:ext cx="1368152" cy="3600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 name="Billede 2">
            <a:extLst>
              <a:ext uri="{FF2B5EF4-FFF2-40B4-BE49-F238E27FC236}">
                <a16:creationId xmlns:a16="http://schemas.microsoft.com/office/drawing/2014/main" id="{6973B810-2CAB-048A-4B34-EF58EF19D0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56156" y="0"/>
            <a:ext cx="2040380" cy="1988840"/>
          </a:xfrm>
          <a:prstGeom prst="rect">
            <a:avLst/>
          </a:prstGeom>
        </p:spPr>
      </p:pic>
    </p:spTree>
    <p:extLst>
      <p:ext uri="{BB962C8B-B14F-4D97-AF65-F5344CB8AC3E}">
        <p14:creationId xmlns:p14="http://schemas.microsoft.com/office/powerpoint/2010/main" val="6582238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PE_LOCKS" val="4"/>
</p:tagLst>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1327</Words>
  <Application>Microsoft Macintosh PowerPoint</Application>
  <PresentationFormat>On-screen Show (4:3)</PresentationFormat>
  <Paragraphs>176</Paragraphs>
  <Slides>27</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 Unicode MS</vt:lpstr>
      <vt:lpstr>Aptos</vt:lpstr>
      <vt:lpstr>Arial</vt:lpstr>
      <vt:lpstr>Calibri</vt:lpstr>
      <vt:lpstr>Segoe UI Symbol</vt:lpstr>
      <vt:lpstr>Verdana</vt:lpstr>
      <vt:lpstr>Wingdings</vt:lpstr>
      <vt:lpstr>Kontortema</vt:lpstr>
      <vt:lpstr>1_Kontortema</vt:lpstr>
      <vt:lpstr>Ved Malene Friis Andersen Ph.d., cand.psych.aut., selvstændig organisationspsykolog og gæsteforsker </vt:lpstr>
      <vt:lpstr>+ 45 publikationer om arbejdslivet</vt:lpstr>
      <vt:lpstr>PowerPoint Presentation</vt:lpstr>
      <vt:lpstr>PowerPoint Presentation</vt:lpstr>
      <vt:lpstr>PowerPoint Presentation</vt:lpstr>
      <vt:lpstr>PowerPoint Presentation</vt:lpstr>
      <vt:lpstr>Mulige sammenhænge mellem indflydelse i arbejdet og psykisk velbefindende? </vt:lpstr>
      <vt:lpstr>PowerPoint Presentation</vt:lpstr>
      <vt:lpstr>PowerPoint Presentation</vt:lpstr>
      <vt:lpstr>Har vi bygget vores arbejdspladser på et fejlagtigt menneskesyn? Og er det med til at begrænse indflydelsen?</vt:lpstr>
      <vt:lpstr>PowerPoint Presentation</vt:lpstr>
      <vt:lpstr>PowerPoint Presentation</vt:lpstr>
      <vt:lpstr>PowerPoint Presentation</vt:lpstr>
      <vt:lpstr>PowerPoint Presentation</vt:lpstr>
      <vt:lpstr>PowerPoint Presentation</vt:lpstr>
      <vt:lpstr>Tænk i aktivering af de tillidsvalgte  - de har en vigtig rolle i, at medarbejderne bliver hørt – og hører, når de bliver det.</vt:lpstr>
      <vt:lpstr>PowerPoint Presentation</vt:lpstr>
      <vt:lpstr>KORT DRØFTELSE</vt:lpstr>
      <vt:lpstr>PowerPoint Presentation</vt:lpstr>
      <vt:lpstr>PowerPoint Presentation</vt:lpstr>
      <vt:lpstr>PowerPoint Presentation</vt:lpstr>
      <vt:lpstr>PowerPoint Presentation</vt:lpstr>
      <vt:lpstr>PowerPoint Presentation</vt:lpstr>
      <vt:lpstr>PowerPoint Presentation</vt:lpstr>
      <vt:lpstr>Kort afsluttende drøftelse </vt:lpstr>
      <vt:lpstr>Hvis interesseret… </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Probana</dc:creator>
  <cp:lastModifiedBy>Jan Ligaard</cp:lastModifiedBy>
  <cp:revision>221</cp:revision>
  <cp:lastPrinted>2023-12-04T15:04:55Z</cp:lastPrinted>
  <dcterms:created xsi:type="dcterms:W3CDTF">2014-02-25T13:32:15Z</dcterms:created>
  <dcterms:modified xsi:type="dcterms:W3CDTF">2024-08-27T12:01:49Z</dcterms:modified>
</cp:coreProperties>
</file>